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58" r:id="rId12"/>
    <p:sldId id="28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110D4-79DE-4A67-9663-46A3EDA7B67F}" type="datetimeFigureOut">
              <a:rPr lang="cs-CZ" smtClean="0"/>
              <a:pPr/>
              <a:t>30.7.2014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F095AC-6003-45ED-9D77-19A77D4C56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InjekceRTA.JPG" TargetMode="External"/><Relationship Id="rId7" Type="http://schemas.openxmlformats.org/officeDocument/2006/relationships/hyperlink" Target="http://commons.wikimedia.org/wiki/File:Jim_Morrison_1969.JPG" TargetMode="External"/><Relationship Id="rId2" Type="http://schemas.openxmlformats.org/officeDocument/2006/relationships/hyperlink" Target="http://commons.wikimedia.org/wiki/File:Temazepam_10mg_tablets-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Question_mark.svg" TargetMode="External"/><Relationship Id="rId5" Type="http://schemas.openxmlformats.org/officeDocument/2006/relationships/hyperlink" Target="http://commons.wikimedia.org/wiki/File:FenderStandardStrat.jpg" TargetMode="External"/><Relationship Id="rId4" Type="http://schemas.openxmlformats.org/officeDocument/2006/relationships/hyperlink" Target="http://commons.wikimedia.org/wiki/File:Ipod_5th_Generation_white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lvis_Presley_promoting_Jailhouse_Rock.jpg" TargetMode="External"/><Relationship Id="rId7" Type="http://schemas.openxmlformats.org/officeDocument/2006/relationships/hyperlink" Target="https://www.youtube.com/watch?v=gj0Rz-uP4Mk" TargetMode="External"/><Relationship Id="rId2" Type="http://schemas.openxmlformats.org/officeDocument/2006/relationships/hyperlink" Target="http://commons.wikimedia.org/wiki/File:Jimi_Hendrix_1967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koxpJ7nhz2Y" TargetMode="External"/><Relationship Id="rId5" Type="http://schemas.openxmlformats.org/officeDocument/2006/relationships/hyperlink" Target="https://www.youtube.com/watch?v=z9IIn3R6_50" TargetMode="External"/><Relationship Id="rId4" Type="http://schemas.openxmlformats.org/officeDocument/2006/relationships/hyperlink" Target="http://commons.wikimedia.org/wiki/File:Peace_symbol.sv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oxpJ7nhz2Y" TargetMode="External"/><Relationship Id="rId2" Type="http://schemas.openxmlformats.org/officeDocument/2006/relationships/hyperlink" Target="https://www.youtube.com/watch?v=z9IIn3R6_5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s://www.youtube.com/watch?v=gj0Rz-uP4M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835696" y="1556792"/>
            <a:ext cx="547260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ZŠ a MŠ Brno, Křenová 21</a:t>
            </a:r>
          </a:p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CZ.1.07/1.4.00/21.3691, Dobrá šance pro děti</a:t>
            </a:r>
          </a:p>
          <a:p>
            <a:pPr algn="ctr"/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2627784" y="6073170"/>
            <a:ext cx="532859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Tento materiál byl vytvořen v rámci projektu</a:t>
            </a:r>
          </a:p>
          <a:p>
            <a:pPr algn="ctr"/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Inovace ve vzdělávání na naší škole</a:t>
            </a:r>
          </a:p>
          <a:p>
            <a:pPr algn="ctr"/>
            <a:r>
              <a:rPr lang="cs-CZ" sz="1500" dirty="0" smtClean="0">
                <a:latin typeface="Times New Roman" pitchFamily="18" charset="0"/>
                <a:cs typeface="Times New Roman" pitchFamily="18" charset="0"/>
              </a:rPr>
              <a:t>V rámci OP Vzdělávání pro konkurenceschopnost</a:t>
            </a:r>
            <a:endParaRPr lang="cs-CZ" sz="1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143" y="70892"/>
            <a:ext cx="6081713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230178" y="2291599"/>
            <a:ext cx="662473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Umění a kultura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Předmět: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Hudební výchova</a:t>
            </a: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Název: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Lidské nešvary a hudba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Označení: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VY_32_Inovace_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Li01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Ověřeno (datum, třída, vyučující):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6. 2.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2014, 7. A, Mgr. Zdeněk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Lichtneger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Stručná anotace: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Určeno žákům 7. ročníku. </a:t>
            </a: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Hudba jako kulisa pro cokoli – kde všude posloucháme hudbu a zda je to vždy vhodné.</a:t>
            </a:r>
            <a:br>
              <a:rPr lang="cs-CZ" sz="1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700" dirty="0" smtClean="0">
                <a:latin typeface="Times New Roman" pitchFamily="18" charset="0"/>
                <a:cs typeface="Times New Roman" pitchFamily="18" charset="0"/>
              </a:rPr>
              <a:t>Hudba a drogy – seznámíme se s kapelami a muzikanty, kteří se s drogou setkali. Upozorníme na její obrovské riziko. Součástí je i poslech těchto kapel.</a:t>
            </a:r>
            <a:endParaRPr lang="cs-CZ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Pomůcky: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Počítač připojený k internetu a projektor.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Závěrem…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Drogám se zásadně vyhýbejme!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Nepodporujme je ani ve svém okolí!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V případě problémů se obraťme na své rodiče, učitele, lékaře.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Většina hudby naštěstí takové tragické souvislosti nemá.</a:t>
            </a:r>
          </a:p>
          <a:p>
            <a:pPr marL="0" indent="0">
              <a:buNone/>
            </a:pPr>
            <a:r>
              <a:rPr lang="cs-CZ" b="1" dirty="0" smtClean="0"/>
              <a:t>Je výrazem přirozeného, upřímného citu, vypovídá o zážitcích, radostech i smutcích opravdového života, který žijeme bez alkoholu nebo tvrdších drog.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2091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Zdroje: </a:t>
            </a:r>
            <a:endParaRPr lang="cs-CZ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91264" cy="5472608"/>
          </a:xfrm>
        </p:spPr>
        <p:txBody>
          <a:bodyPr>
            <a:normAutofit fontScale="85000" lnSpcReduction="10000"/>
          </a:bodyPr>
          <a:lstStyle/>
          <a:p>
            <a:pPr marL="395478" indent="-285750">
              <a:buFontTx/>
              <a:buChar char="-"/>
            </a:pPr>
            <a:r>
              <a:rPr lang="cs-CZ" sz="1600" dirty="0" smtClean="0"/>
              <a:t>CHARALAMBIDIS, Alexandros. </a:t>
            </a:r>
            <a:r>
              <a:rPr lang="cs-CZ" sz="1600" i="1" dirty="0" smtClean="0"/>
              <a:t>Hudební výchova pro 9. ročník základní školy</a:t>
            </a:r>
            <a:r>
              <a:rPr lang="cs-CZ" sz="1600" dirty="0" smtClean="0"/>
              <a:t>. 1. vyd. Praha: SPN - pedagogické nakladatelství, 2002, 128 s. ISBN 80-7235-012-9.</a:t>
            </a:r>
          </a:p>
          <a:p>
            <a:pPr marL="395478" indent="-285750">
              <a:buFontTx/>
              <a:buChar char="-"/>
            </a:pPr>
            <a:r>
              <a:rPr lang="cs-CZ" sz="1600" dirty="0" smtClean="0"/>
              <a:t>„Temazepam 10mg tablets-1“ od Adam </a:t>
            </a:r>
            <a:r>
              <a:rPr lang="cs-CZ" sz="1600" dirty="0" err="1" smtClean="0"/>
              <a:t>from</a:t>
            </a:r>
            <a:r>
              <a:rPr lang="cs-CZ" sz="1600" dirty="0" smtClean="0"/>
              <a:t> UK – Temazepam 10mg tablets-1. Licencováno pod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</a:t>
            </a:r>
            <a:r>
              <a:rPr lang="cs-CZ" sz="1600" dirty="0" err="1" smtClean="0"/>
              <a:t>Attribution</a:t>
            </a:r>
            <a:r>
              <a:rPr lang="cs-CZ" sz="1600" dirty="0" smtClean="0"/>
              <a:t> 2.0 via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- </a:t>
            </a:r>
            <a:r>
              <a:rPr lang="cs-CZ" sz="1600" dirty="0" smtClean="0">
                <a:hlinkClick r:id="rId2"/>
              </a:rPr>
              <a:t>http://commons.wikimedia.org/wiki/File:Temazepam_10mg_tablets-1.jpg#mediaviewer/Soubor:Temazepam_10mg_tablets-1.jpg</a:t>
            </a:r>
            <a:r>
              <a:rPr lang="cs-CZ" sz="1600" dirty="0" smtClean="0"/>
              <a:t>; 2. 2. 2014</a:t>
            </a:r>
          </a:p>
          <a:p>
            <a:pPr marL="395478" indent="-285750">
              <a:buFontTx/>
              <a:buChar char="-"/>
            </a:pPr>
            <a:r>
              <a:rPr lang="cs-CZ" sz="1600" dirty="0" smtClean="0"/>
              <a:t>„</a:t>
            </a:r>
            <a:r>
              <a:rPr lang="cs-CZ" sz="1600" dirty="0" err="1" smtClean="0"/>
              <a:t>InjekceRTA</a:t>
            </a:r>
            <a:r>
              <a:rPr lang="cs-CZ" sz="1600" dirty="0" smtClean="0"/>
              <a:t>“ od Ladislav "Fredy.00" Šafránek – Moje injekce, moje fotka. Licencováno pod </a:t>
            </a:r>
            <a:r>
              <a:rPr lang="cs-CZ" sz="1600" dirty="0" err="1" smtClean="0"/>
              <a:t>Creative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</a:t>
            </a:r>
            <a:r>
              <a:rPr lang="cs-CZ" sz="1600" dirty="0" err="1" smtClean="0"/>
              <a:t>Attribution-Share</a:t>
            </a:r>
            <a:r>
              <a:rPr lang="cs-CZ" sz="1600" dirty="0" smtClean="0"/>
              <a:t> </a:t>
            </a:r>
            <a:r>
              <a:rPr lang="cs-CZ" sz="1600" dirty="0" err="1" smtClean="0"/>
              <a:t>Alike</a:t>
            </a:r>
            <a:r>
              <a:rPr lang="cs-CZ" sz="1600" dirty="0" smtClean="0"/>
              <a:t> 3.0-2.5-2.0-1.0 via </a:t>
            </a:r>
            <a:r>
              <a:rPr lang="cs-CZ" sz="1600" dirty="0" err="1" smtClean="0"/>
              <a:t>Wikimedia</a:t>
            </a:r>
            <a:r>
              <a:rPr lang="cs-CZ" sz="1600" dirty="0" smtClean="0"/>
              <a:t> </a:t>
            </a:r>
            <a:r>
              <a:rPr lang="cs-CZ" sz="1600" dirty="0" err="1" smtClean="0"/>
              <a:t>Commons</a:t>
            </a:r>
            <a:r>
              <a:rPr lang="cs-CZ" sz="1600" dirty="0" smtClean="0"/>
              <a:t> - </a:t>
            </a:r>
            <a:r>
              <a:rPr lang="cs-CZ" sz="1600" dirty="0" smtClean="0">
                <a:hlinkClick r:id="rId3"/>
              </a:rPr>
              <a:t>http://commons.wikimedia.org/wiki/File:InjekceRTA.JPG#mediaviewer/Soubor:InjekceRTA.JPG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Ipod</a:t>
            </a:r>
            <a:r>
              <a:rPr lang="cs-CZ" sz="1600" dirty="0"/>
              <a:t> 5th </a:t>
            </a:r>
            <a:r>
              <a:rPr lang="cs-CZ" sz="1600" dirty="0" err="1"/>
              <a:t>Generation</a:t>
            </a:r>
            <a:r>
              <a:rPr lang="cs-CZ" sz="1600" dirty="0"/>
              <a:t> </a:t>
            </a:r>
            <a:r>
              <a:rPr lang="cs-CZ" sz="1600" dirty="0" err="1"/>
              <a:t>white</a:t>
            </a:r>
            <a:r>
              <a:rPr lang="cs-CZ" sz="1600" dirty="0"/>
              <a:t>“ od </a:t>
            </a:r>
            <a:r>
              <a:rPr lang="cs-CZ" sz="1600" dirty="0" err="1"/>
              <a:t>photo</a:t>
            </a:r>
            <a:r>
              <a:rPr lang="cs-CZ" sz="1600" dirty="0"/>
              <a:t> </a:t>
            </a:r>
            <a:r>
              <a:rPr lang="cs-CZ" sz="1600" dirty="0" err="1"/>
              <a:t>taken</a:t>
            </a:r>
            <a:r>
              <a:rPr lang="cs-CZ" sz="1600" dirty="0"/>
              <a:t> by </a:t>
            </a:r>
            <a:r>
              <a:rPr lang="cs-CZ" sz="1600" dirty="0" err="1"/>
              <a:t>Stahlkocher</a:t>
            </a:r>
            <a:r>
              <a:rPr lang="cs-CZ" sz="1600" dirty="0"/>
              <a:t> – Vlastní dílo. Licencováno pod </a:t>
            </a:r>
            <a:r>
              <a:rPr lang="cs-CZ" sz="1600" dirty="0" err="1"/>
              <a:t>Creative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</a:t>
            </a:r>
            <a:r>
              <a:rPr lang="cs-CZ" sz="1600" dirty="0" err="1"/>
              <a:t>Attribution-Share</a:t>
            </a:r>
            <a:r>
              <a:rPr lang="cs-CZ" sz="1600" dirty="0"/>
              <a:t> </a:t>
            </a:r>
            <a:r>
              <a:rPr lang="cs-CZ" sz="1600" dirty="0" err="1"/>
              <a:t>Alike</a:t>
            </a:r>
            <a:r>
              <a:rPr lang="cs-CZ" sz="1600" dirty="0"/>
              <a:t> 3.0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4"/>
              </a:rPr>
              <a:t>http://</a:t>
            </a:r>
            <a:r>
              <a:rPr lang="cs-CZ" sz="1600" dirty="0" smtClean="0">
                <a:hlinkClick r:id="rId4"/>
              </a:rPr>
              <a:t>commons.wikimedia.org/wiki/File:Ipod_5th_Generation_white.jpg#mediaviewer/Soubor:Ipod_5th_Generation_white.jpg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</a:t>
            </a:r>
            <a:r>
              <a:rPr lang="en-US" sz="1600" dirty="0" err="1"/>
              <a:t>FenderStandardStrat</a:t>
            </a:r>
            <a:r>
              <a:rPr lang="en-US" sz="1600" dirty="0"/>
              <a:t>“ od Simon </a:t>
            </a:r>
            <a:r>
              <a:rPr lang="en-US" sz="1600" dirty="0" err="1"/>
              <a:t>Wedege</a:t>
            </a:r>
            <a:r>
              <a:rPr lang="en-US" sz="1600" dirty="0"/>
              <a:t> Petersen – I created this image entirely by myself.. </a:t>
            </a:r>
            <a:r>
              <a:rPr lang="en-US" sz="1600" dirty="0" err="1"/>
              <a:t>Licencováno</a:t>
            </a:r>
            <a:r>
              <a:rPr lang="en-US" sz="1600" dirty="0"/>
              <a:t> pod Creative Commons Attribution-Share Alike 3.0 via Wikimedia Commons - </a:t>
            </a: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commons.wikimedia.org/wiki/File:FenderStandardStrat.jpg#mediaviewer/Soubor:FenderStandardStrat.jpg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</a:t>
            </a:r>
            <a:r>
              <a:rPr lang="cs-CZ" sz="1600" dirty="0" err="1"/>
              <a:t>Question</a:t>
            </a:r>
            <a:r>
              <a:rPr lang="cs-CZ" sz="1600" dirty="0"/>
              <a:t> </a:t>
            </a:r>
            <a:r>
              <a:rPr lang="cs-CZ" sz="1600" dirty="0" err="1"/>
              <a:t>mark</a:t>
            </a:r>
            <a:r>
              <a:rPr lang="cs-CZ" sz="1600" dirty="0"/>
              <a:t>“.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6"/>
              </a:rPr>
              <a:t>http://</a:t>
            </a:r>
            <a:r>
              <a:rPr lang="cs-CZ" sz="1600" dirty="0" smtClean="0">
                <a:hlinkClick r:id="rId6"/>
              </a:rPr>
              <a:t>commons.wikimedia.org/wiki/File:Question_mark.svg#mediaviewer/Soubor:Question_mark.svg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„Jim </a:t>
            </a:r>
            <a:r>
              <a:rPr lang="cs-CZ" sz="1600" dirty="0" err="1"/>
              <a:t>Morrison</a:t>
            </a:r>
            <a:r>
              <a:rPr lang="cs-CZ" sz="1600" dirty="0"/>
              <a:t> 1969“ od Elektra </a:t>
            </a:r>
            <a:r>
              <a:rPr lang="cs-CZ" sz="1600" dirty="0" err="1"/>
              <a:t>Records</a:t>
            </a:r>
            <a:r>
              <a:rPr lang="cs-CZ" sz="1600" dirty="0"/>
              <a:t> – </a:t>
            </a:r>
            <a:r>
              <a:rPr lang="cs-CZ" sz="1600" dirty="0" err="1"/>
              <a:t>eBay</a:t>
            </a:r>
            <a:r>
              <a:rPr lang="cs-CZ" sz="1600" dirty="0"/>
              <a:t> </a:t>
            </a:r>
            <a:r>
              <a:rPr lang="cs-CZ" sz="1600" dirty="0" err="1"/>
              <a:t>itemphoto</a:t>
            </a:r>
            <a:r>
              <a:rPr lang="cs-CZ" sz="1600" dirty="0"/>
              <a:t> </a:t>
            </a:r>
            <a:r>
              <a:rPr lang="cs-CZ" sz="1600" dirty="0" err="1"/>
              <a:t>frontphoto</a:t>
            </a:r>
            <a:r>
              <a:rPr lang="cs-CZ" sz="1600" dirty="0"/>
              <a:t> </a:t>
            </a:r>
            <a:r>
              <a:rPr lang="cs-CZ" sz="1600" dirty="0" err="1"/>
              <a:t>back</a:t>
            </a:r>
            <a:r>
              <a:rPr lang="cs-CZ" sz="1600" dirty="0"/>
              <a:t>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7"/>
              </a:rPr>
              <a:t>http://</a:t>
            </a:r>
            <a:r>
              <a:rPr lang="cs-CZ" sz="1600" dirty="0" smtClean="0">
                <a:hlinkClick r:id="rId7"/>
              </a:rPr>
              <a:t>commons.wikimedia.org/wiki/File:Jim_Morrison_1969.JPG#mediaviewer/Soubor:Jim_Morrison_1969.JPG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109728" indent="0"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91264" cy="6192688"/>
          </a:xfrm>
        </p:spPr>
        <p:txBody>
          <a:bodyPr>
            <a:normAutofit/>
          </a:bodyPr>
          <a:lstStyle/>
          <a:p>
            <a:pPr marL="395478" indent="-285750">
              <a:buFontTx/>
              <a:buChar char="-"/>
            </a:pPr>
            <a:r>
              <a:rPr lang="cs-CZ" sz="1600" dirty="0"/>
              <a:t>„Jimi </a:t>
            </a:r>
            <a:r>
              <a:rPr lang="cs-CZ" sz="1600" dirty="0" err="1"/>
              <a:t>Hendrix</a:t>
            </a:r>
            <a:r>
              <a:rPr lang="cs-CZ" sz="1600" dirty="0"/>
              <a:t> 1967“ od A. </a:t>
            </a:r>
            <a:r>
              <a:rPr lang="cs-CZ" sz="1600" dirty="0" err="1"/>
              <a:t>Vente</a:t>
            </a:r>
            <a:r>
              <a:rPr lang="cs-CZ" sz="1600" dirty="0"/>
              <a:t> – </a:t>
            </a:r>
            <a:r>
              <a:rPr lang="cs-CZ" sz="1600" dirty="0" err="1"/>
              <a:t>Beeld</a:t>
            </a:r>
            <a:r>
              <a:rPr lang="cs-CZ" sz="1600" dirty="0"/>
              <a:t> en </a:t>
            </a:r>
            <a:r>
              <a:rPr lang="cs-CZ" sz="1600" dirty="0" err="1"/>
              <a:t>Geluidwiki</a:t>
            </a:r>
            <a:r>
              <a:rPr lang="cs-CZ" sz="1600" dirty="0"/>
              <a:t> - </a:t>
            </a:r>
            <a:r>
              <a:rPr lang="cs-CZ" sz="1600" dirty="0" err="1"/>
              <a:t>Gallery</a:t>
            </a:r>
            <a:r>
              <a:rPr lang="cs-CZ" sz="1600" dirty="0"/>
              <a:t>: </a:t>
            </a:r>
            <a:r>
              <a:rPr lang="cs-CZ" sz="1600" dirty="0" err="1"/>
              <a:t>Hoepla</a:t>
            </a:r>
            <a:r>
              <a:rPr lang="cs-CZ" sz="1600" dirty="0"/>
              <a:t>. Licencováno pod </a:t>
            </a:r>
            <a:r>
              <a:rPr lang="cs-CZ" sz="1600" dirty="0" err="1"/>
              <a:t>Creative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</a:t>
            </a:r>
            <a:r>
              <a:rPr lang="cs-CZ" sz="1600" dirty="0" err="1"/>
              <a:t>Attribution-Share</a:t>
            </a:r>
            <a:r>
              <a:rPr lang="cs-CZ" sz="1600" dirty="0"/>
              <a:t> </a:t>
            </a:r>
            <a:r>
              <a:rPr lang="cs-CZ" sz="1600" dirty="0" err="1"/>
              <a:t>Alike</a:t>
            </a:r>
            <a:r>
              <a:rPr lang="cs-CZ" sz="1600" dirty="0"/>
              <a:t> 3.0-nl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commons.wikimedia.org/wiki/File:Jimi_Hendrix_1967.png#mediaviewer/Soubor:Jimi_Hendrix_1967.png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/>
              <a:t>„Elvis </a:t>
            </a:r>
            <a:r>
              <a:rPr lang="cs-CZ" sz="1600" dirty="0" err="1"/>
              <a:t>Presley</a:t>
            </a:r>
            <a:r>
              <a:rPr lang="cs-CZ" sz="1600" dirty="0"/>
              <a:t> </a:t>
            </a:r>
            <a:r>
              <a:rPr lang="cs-CZ" sz="1600" dirty="0" err="1"/>
              <a:t>promoting</a:t>
            </a:r>
            <a:r>
              <a:rPr lang="cs-CZ" sz="1600" dirty="0"/>
              <a:t> </a:t>
            </a:r>
            <a:r>
              <a:rPr lang="cs-CZ" sz="1600" dirty="0" err="1"/>
              <a:t>Jailhouse</a:t>
            </a:r>
            <a:r>
              <a:rPr lang="cs-CZ" sz="1600" dirty="0"/>
              <a:t> Rock“ od Metro-</a:t>
            </a:r>
            <a:r>
              <a:rPr lang="cs-CZ" sz="1600" dirty="0" err="1"/>
              <a:t>Goldwyn</a:t>
            </a:r>
            <a:r>
              <a:rPr lang="cs-CZ" sz="1600" dirty="0"/>
              <a:t>-Mayer, </a:t>
            </a:r>
            <a:r>
              <a:rPr lang="cs-CZ" sz="1600" dirty="0" err="1"/>
              <a:t>Inc.Reproduction</a:t>
            </a:r>
            <a:r>
              <a:rPr lang="cs-CZ" sz="1600" dirty="0"/>
              <a:t> </a:t>
            </a:r>
            <a:r>
              <a:rPr lang="cs-CZ" sz="1600" dirty="0" err="1"/>
              <a:t>Number</a:t>
            </a:r>
            <a:r>
              <a:rPr lang="cs-CZ" sz="1600" dirty="0"/>
              <a:t>: LC-USZ6-2067Location: NYWTS -- BIOG –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Library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Congress</a:t>
            </a:r>
            <a:r>
              <a:rPr lang="cs-CZ" sz="1600" dirty="0"/>
              <a:t> </a:t>
            </a:r>
            <a:r>
              <a:rPr lang="cs-CZ" sz="1600" dirty="0" err="1"/>
              <a:t>retrieved</a:t>
            </a:r>
            <a:r>
              <a:rPr lang="cs-CZ" sz="1600" dirty="0"/>
              <a:t> 3d02067r.jpg </a:t>
            </a:r>
            <a:r>
              <a:rPr lang="cs-CZ" sz="1600" dirty="0" err="1"/>
              <a:t>from</a:t>
            </a:r>
            <a:r>
              <a:rPr lang="cs-CZ" sz="1600" dirty="0"/>
              <a:t> </a:t>
            </a:r>
            <a:r>
              <a:rPr lang="cs-CZ" sz="1600" dirty="0" err="1"/>
              <a:t>Jailhouse</a:t>
            </a:r>
            <a:r>
              <a:rPr lang="cs-CZ" sz="1600" dirty="0"/>
              <a:t> Rock.. Licencováno pod Public </a:t>
            </a:r>
            <a:r>
              <a:rPr lang="cs-CZ" sz="1600" dirty="0" err="1"/>
              <a:t>domain</a:t>
            </a:r>
            <a:r>
              <a:rPr lang="cs-CZ" sz="1600" dirty="0"/>
              <a:t> via </a:t>
            </a:r>
            <a:r>
              <a:rPr lang="cs-CZ" sz="1600" dirty="0" err="1"/>
              <a:t>Wikimedia</a:t>
            </a:r>
            <a:r>
              <a:rPr lang="cs-CZ" sz="1600" dirty="0"/>
              <a:t> </a:t>
            </a:r>
            <a:r>
              <a:rPr lang="cs-CZ" sz="1600" dirty="0" err="1"/>
              <a:t>Commons</a:t>
            </a:r>
            <a:r>
              <a:rPr lang="cs-CZ" sz="1600" dirty="0"/>
              <a:t> - </a:t>
            </a:r>
            <a:r>
              <a:rPr lang="cs-CZ" sz="1600" dirty="0">
                <a:hlinkClick r:id="rId3"/>
              </a:rPr>
              <a:t>http://</a:t>
            </a:r>
            <a:r>
              <a:rPr lang="cs-CZ" sz="1600" dirty="0" smtClean="0">
                <a:hlinkClick r:id="rId3"/>
              </a:rPr>
              <a:t>commons.wikimedia.org/wiki/File:Elvis_Presley_promoting_Jailhouse_Rock.jpg#mediaviewer/Soubor:Elvis_Presley_promoting_Jailhouse_Rock.jpg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en-US" sz="1600" dirty="0"/>
              <a:t>„Peace symbol“ od Gerald </a:t>
            </a:r>
            <a:r>
              <a:rPr lang="en-US" sz="1600" dirty="0" err="1"/>
              <a:t>Holtom</a:t>
            </a:r>
            <a:r>
              <a:rPr lang="en-US" sz="1600" dirty="0"/>
              <a:t> – An SVG vector version of the peace symbol. Created by me, </a:t>
            </a:r>
            <a:r>
              <a:rPr lang="en-US" sz="1600" dirty="0" err="1"/>
              <a:t>Crotalus</a:t>
            </a:r>
            <a:r>
              <a:rPr lang="en-US" sz="1600" dirty="0"/>
              <a:t> </a:t>
            </a:r>
            <a:r>
              <a:rPr lang="en-US" sz="1600" dirty="0" err="1"/>
              <a:t>horridus</a:t>
            </a:r>
            <a:r>
              <a:rPr lang="en-US" sz="1600" dirty="0"/>
              <a:t>, and released as a public domain work on January 26, 2006 originally uploaded to </a:t>
            </a:r>
            <a:r>
              <a:rPr lang="en-US" sz="1600" dirty="0" err="1"/>
              <a:t>en.wikipedia</a:t>
            </a:r>
            <a:r>
              <a:rPr lang="en-US" sz="1600" dirty="0"/>
              <a:t> as </a:t>
            </a:r>
            <a:r>
              <a:rPr lang="en-US" sz="1600" dirty="0" err="1"/>
              <a:t>Image:Peace</a:t>
            </a:r>
            <a:r>
              <a:rPr lang="en-US" sz="1600" dirty="0"/>
              <a:t> </a:t>
            </a:r>
            <a:r>
              <a:rPr lang="en-US" sz="1600" dirty="0" err="1"/>
              <a:t>Sign.svg</a:t>
            </a:r>
            <a:r>
              <a:rPr lang="en-US" sz="1600" dirty="0"/>
              <a:t>).. </a:t>
            </a:r>
            <a:r>
              <a:rPr lang="en-US" sz="1600" dirty="0" err="1"/>
              <a:t>Licencováno</a:t>
            </a:r>
            <a:r>
              <a:rPr lang="en-US" sz="1600" dirty="0"/>
              <a:t> pod Public domain via Wikimedia Commons -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commons.wikimedia.org/wiki/File:Peace_symbol.svg#mediaviewer/Soubor:Peace_symbol.svg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>
                <a:hlinkClick r:id="rId5"/>
              </a:rPr>
              <a:t>https://</a:t>
            </a:r>
            <a:r>
              <a:rPr lang="cs-CZ" sz="1600" dirty="0" smtClean="0">
                <a:hlinkClick r:id="rId5"/>
              </a:rPr>
              <a:t>www.youtube.com/watch?v=z9IIn3R6_50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>
                <a:hlinkClick r:id="rId6"/>
              </a:rPr>
              <a:t>https://</a:t>
            </a:r>
            <a:r>
              <a:rPr lang="cs-CZ" sz="1600" dirty="0" smtClean="0">
                <a:hlinkClick r:id="rId6"/>
              </a:rPr>
              <a:t>www.youtube.com/watch?v=koxpJ7nhz2Y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r>
              <a:rPr lang="cs-CZ" sz="1600" dirty="0">
                <a:hlinkClick r:id="rId7"/>
              </a:rPr>
              <a:t>https://</a:t>
            </a:r>
            <a:r>
              <a:rPr lang="cs-CZ" sz="1600" dirty="0" smtClean="0">
                <a:hlinkClick r:id="rId7"/>
              </a:rPr>
              <a:t>www.youtube.com/watch?v=gj0Rz-uP4Mk</a:t>
            </a:r>
            <a:r>
              <a:rPr lang="cs-CZ" sz="1600" dirty="0"/>
              <a:t> ; 2. 2. 2014</a:t>
            </a: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395478" indent="-285750">
              <a:buFontTx/>
              <a:buChar char="-"/>
            </a:pPr>
            <a:endParaRPr lang="cs-CZ" sz="1600" dirty="0" smtClean="0"/>
          </a:p>
          <a:p>
            <a:pPr marL="109728" indent="0"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2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Ty nešvary jsou naše, lidské,</a:t>
            </a:r>
          </a:p>
          <a:p>
            <a:pPr marL="0" indent="0" algn="ctr">
              <a:buNone/>
            </a:pPr>
            <a:r>
              <a:rPr lang="cs-CZ" dirty="0" smtClean="0"/>
              <a:t>a ve spojení s určitým druhem hudby se jen velmi</a:t>
            </a:r>
            <a:br>
              <a:rPr lang="cs-CZ" dirty="0" smtClean="0"/>
            </a:br>
            <a:r>
              <a:rPr lang="cs-CZ" dirty="0" smtClean="0"/>
              <a:t>výrazně projevují a posilují.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Jsou natolik závažné, že upozornit na ně</a:t>
            </a:r>
          </a:p>
          <a:p>
            <a:pPr marL="0" indent="0" algn="ctr">
              <a:buNone/>
            </a:pPr>
            <a:r>
              <a:rPr lang="cs-CZ" dirty="0" smtClean="0"/>
              <a:t>a povídat si o nich prostě musíme!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Nešvary v hudbě vždy byly, jsou a budou.</a:t>
            </a:r>
          </a:p>
        </p:txBody>
      </p:sp>
    </p:spTree>
    <p:extLst>
      <p:ext uri="{BB962C8B-B14F-4D97-AF65-F5344CB8AC3E}">
        <p14:creationId xmlns:p14="http://schemas.microsoft.com/office/powerpoint/2010/main" val="279679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Problém číslo 1: Hudba jako kulisa pro cokoli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Nejprve si zkuste odpovědět na otázku,</a:t>
            </a:r>
            <a:br>
              <a:rPr lang="cs-CZ" dirty="0" smtClean="0"/>
            </a:br>
            <a:r>
              <a:rPr lang="cs-CZ" dirty="0" smtClean="0"/>
              <a:t>kde všude posloucháte muziku…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9600" b="1" dirty="0" smtClean="0"/>
              <a:t>    ? ? ? </a:t>
            </a:r>
            <a:endParaRPr lang="cs-CZ" sz="9600" b="1" dirty="0"/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smtClean="0"/>
              <a:t>v posteli, při chůzi, při cestování v dopravních prostředcích, při učení, při jízdě na kole, při mytí nádobí,</a:t>
            </a:r>
            <a:br>
              <a:rPr lang="cs-CZ" dirty="0" smtClean="0"/>
            </a:br>
            <a:r>
              <a:rPr lang="cs-CZ" dirty="0" smtClean="0"/>
              <a:t>v koupelně, na toaletě, při sportu, ve škole, …)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97294">
            <a:off x="5993908" y="1987361"/>
            <a:ext cx="203884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Problém číslo 1: Hudba jako kulisa pro cokoli</a:t>
            </a:r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Je to problém?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Mít puštěnou muziku, u toho se třeba učit nebo si jen tak přemýšlet, snít…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b="1" dirty="0" smtClean="0"/>
              <a:t>Ano, částečně je to problém!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Hudba puštěná při odpočinku, k dobré náladě nebo k tanci skutečně problém není.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Avšak máme-li se soustředit na jinou náročnou činnost, třeba na učení, stává se poslech hudby rušivým!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Je rozumné hudbu a učení příliš nespojovat!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Náš mozek je nucen rozdělit pozornost mezi to, co se učíme a hudbu. Takže nás v učení brzdí!</a:t>
            </a: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Připusťme, že záleží na druhu poslouchané hudby.</a:t>
            </a:r>
            <a:br>
              <a:rPr lang="cs-CZ" dirty="0" smtClean="0"/>
            </a:br>
            <a:r>
              <a:rPr lang="cs-CZ" dirty="0" smtClean="0"/>
              <a:t>Tvrdý rock nebo písničky, ze kterých se rozpláčeme, nám příliš nepomohou.</a:t>
            </a:r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Hudba jako kulisa našeho života je </a:t>
            </a:r>
            <a:r>
              <a:rPr lang="cs-CZ" b="1" dirty="0" smtClean="0"/>
              <a:t>všudypřítomná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Vtírá se nám do hlavy jako součást reklamy, jako znělka programů v televizi, útočí na nás ze všech stran.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Bylo tomu tak vždycky. A bez hudby by to prostě nešlo.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Ale i zde platí „všeho s mírou“.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304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Problém číslo 2: Hudba a drogy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Toto </a:t>
            </a:r>
            <a:r>
              <a:rPr lang="cs-CZ" dirty="0" smtClean="0"/>
              <a:t>spojení dnes, bohužel, mnoha lidem mnoho říká.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Drogy a alkohol se do hudby, do života hudebníků zvláště některých hudebních žánrů dostaly až žalostně snadno a trvale.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Bylo tomu tak i v minulosti. Např. malý Beethoven byl trestán a využíván svým otcem, závislým na alkoholu. Musel cvičit i v noci, za chyby byl tvrdě trestán, později hraním vydělával peníze pro rodinu.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764704"/>
            <a:ext cx="1872208" cy="11372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733256"/>
            <a:ext cx="1656184" cy="9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75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Hudba populárních skupin současnosti je mnohdy svázána s užíváním drog.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Často je v tom podporují jejich fanoušci, kterým se hudba a chování kapely líbí.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Drogou neslavně proslulo hnutí </a:t>
            </a:r>
            <a:r>
              <a:rPr lang="cs-CZ" dirty="0" err="1" smtClean="0"/>
              <a:t>hippies</a:t>
            </a:r>
            <a:r>
              <a:rPr lang="cs-CZ" dirty="0" smtClean="0"/>
              <a:t> /</a:t>
            </a:r>
            <a:r>
              <a:rPr lang="cs-CZ" dirty="0" err="1" smtClean="0"/>
              <a:t>hipís</a:t>
            </a:r>
            <a:r>
              <a:rPr lang="cs-CZ" dirty="0" smtClean="0"/>
              <a:t>/</a:t>
            </a:r>
            <a:br>
              <a:rPr lang="cs-CZ" dirty="0" smtClean="0"/>
            </a:br>
            <a:r>
              <a:rPr lang="cs-CZ" dirty="0" smtClean="0"/>
              <a:t>v 60. letech minulého století. Snažili se vnímat hudbu všemi smysly, a droga měla toto vnímání zesilovat.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4005064"/>
            <a:ext cx="2718048" cy="271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7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Acid rock (kyselý rock)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Jde o hudbu, která vzniká za podpory drog (např. skupina </a:t>
            </a:r>
            <a:r>
              <a:rPr lang="cs-CZ" dirty="0" err="1" smtClean="0"/>
              <a:t>The</a:t>
            </a:r>
            <a:r>
              <a:rPr lang="cs-CZ" dirty="0"/>
              <a:t> </a:t>
            </a:r>
            <a:r>
              <a:rPr lang="cs-CZ" dirty="0" err="1" smtClean="0"/>
              <a:t>Doors</a:t>
            </a:r>
            <a:r>
              <a:rPr lang="cs-CZ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Mezi hudebníky nalezneme i mnoho obětí drogy.</a:t>
            </a:r>
            <a:br>
              <a:rPr lang="cs-CZ" dirty="0" smtClean="0"/>
            </a:br>
            <a:r>
              <a:rPr lang="cs-CZ" dirty="0" smtClean="0"/>
              <a:t>Buď přímo zemřeli nebo trvale onemocněli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                                            </a:t>
            </a:r>
            <a:r>
              <a:rPr lang="cs-CZ" i="1" dirty="0" smtClean="0"/>
              <a:t>Jimi</a:t>
            </a:r>
          </a:p>
          <a:p>
            <a:pPr>
              <a:buFont typeface="Wingdings" pitchFamily="2" charset="2"/>
              <a:buChar char="v"/>
            </a:pPr>
            <a:r>
              <a:rPr lang="cs-CZ" i="1" dirty="0"/>
              <a:t> </a:t>
            </a:r>
            <a:r>
              <a:rPr lang="cs-CZ" i="1" dirty="0" smtClean="0"/>
              <a:t>                                            </a:t>
            </a:r>
            <a:r>
              <a:rPr lang="cs-CZ" i="1" dirty="0" err="1" smtClean="0"/>
              <a:t>Hendrix</a:t>
            </a:r>
            <a:endParaRPr lang="cs-CZ" i="1" dirty="0" smtClean="0"/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Jim </a:t>
            </a:r>
            <a:r>
              <a:rPr lang="cs-CZ" i="1" dirty="0" err="1" smtClean="0"/>
              <a:t>Morrison</a:t>
            </a:r>
            <a:endParaRPr lang="cs-CZ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068960"/>
            <a:ext cx="2357556" cy="28083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068960"/>
            <a:ext cx="1817614" cy="327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i="1" dirty="0" smtClean="0">
                <a:latin typeface="Algerian" pitchFamily="82" charset="0"/>
              </a:rPr>
              <a:t>Lidské nešvary a hudba</a:t>
            </a:r>
            <a:endParaRPr lang="cs-CZ" sz="2000" i="1" dirty="0">
              <a:latin typeface="Algerian" pitchFamily="82" charset="0"/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424936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Několik případů, co dokázala droga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2"/>
              </a:rPr>
              <a:t>Jim </a:t>
            </a:r>
            <a:r>
              <a:rPr lang="cs-CZ" dirty="0" err="1" smtClean="0">
                <a:hlinkClick r:id="rId2"/>
              </a:rPr>
              <a:t>Morrison</a:t>
            </a:r>
            <a:r>
              <a:rPr lang="cs-CZ" dirty="0" smtClean="0">
                <a:hlinkClick r:id="rId2"/>
              </a:rPr>
              <a:t> </a:t>
            </a:r>
            <a:r>
              <a:rPr lang="cs-CZ" dirty="0" smtClean="0"/>
              <a:t>/</a:t>
            </a:r>
            <a:r>
              <a:rPr lang="cs-CZ" dirty="0" err="1" smtClean="0"/>
              <a:t>džim</a:t>
            </a:r>
            <a:r>
              <a:rPr lang="cs-CZ" dirty="0" smtClean="0"/>
              <a:t> </a:t>
            </a:r>
            <a:r>
              <a:rPr lang="cs-CZ" dirty="0" err="1" smtClean="0"/>
              <a:t>morisn</a:t>
            </a:r>
            <a:r>
              <a:rPr lang="cs-CZ" dirty="0" smtClean="0"/>
              <a:t>/</a:t>
            </a:r>
            <a:br>
              <a:rPr lang="cs-CZ" dirty="0" smtClean="0"/>
            </a:br>
            <a:r>
              <a:rPr lang="cs-CZ" dirty="0" smtClean="0"/>
              <a:t>- Zpěvák a vůdčí osobnost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Doors</a:t>
            </a:r>
            <a:r>
              <a:rPr lang="cs-CZ" dirty="0" smtClean="0"/>
              <a:t>, se předávkoval.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3"/>
              </a:rPr>
              <a:t>Jimi </a:t>
            </a:r>
            <a:r>
              <a:rPr lang="cs-CZ" dirty="0" err="1" smtClean="0">
                <a:hlinkClick r:id="rId3"/>
              </a:rPr>
              <a:t>Hendrix</a:t>
            </a:r>
            <a:r>
              <a:rPr lang="cs-CZ" dirty="0" smtClean="0">
                <a:hlinkClick r:id="rId3"/>
              </a:rPr>
              <a:t> </a:t>
            </a:r>
            <a:r>
              <a:rPr lang="cs-CZ" dirty="0" smtClean="0"/>
              <a:t>/</a:t>
            </a:r>
            <a:r>
              <a:rPr lang="cs-CZ" dirty="0" err="1" smtClean="0"/>
              <a:t>džimi</a:t>
            </a:r>
            <a:r>
              <a:rPr lang="cs-CZ" dirty="0" smtClean="0"/>
              <a:t>/</a:t>
            </a:r>
            <a:br>
              <a:rPr lang="cs-CZ" dirty="0" smtClean="0"/>
            </a:br>
            <a:r>
              <a:rPr lang="cs-CZ" dirty="0" smtClean="0"/>
              <a:t>- Geniální kytarista zemřel v opilosti a pod vlivem léků na uklidnění, když se zadusil vlastními zvratky.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>
                <a:hlinkClick r:id="rId4"/>
              </a:rPr>
              <a:t>Elvis </a:t>
            </a:r>
            <a:r>
              <a:rPr lang="cs-CZ" dirty="0" err="1" smtClean="0">
                <a:hlinkClick r:id="rId4"/>
              </a:rPr>
              <a:t>Presley</a:t>
            </a:r>
            <a:r>
              <a:rPr lang="cs-CZ" dirty="0" smtClean="0">
                <a:hlinkClick r:id="rId4"/>
              </a:rPr>
              <a:t> </a:t>
            </a:r>
            <a:r>
              <a:rPr lang="cs-CZ" dirty="0" smtClean="0"/>
              <a:t>/</a:t>
            </a:r>
            <a:r>
              <a:rPr lang="cs-CZ" dirty="0" err="1" smtClean="0"/>
              <a:t>presli</a:t>
            </a:r>
            <a:r>
              <a:rPr lang="cs-CZ" dirty="0" smtClean="0"/>
              <a:t>/</a:t>
            </a:r>
            <a:br>
              <a:rPr lang="cs-CZ" dirty="0" smtClean="0"/>
            </a:br>
            <a:r>
              <a:rPr lang="cs-CZ" dirty="0" smtClean="0"/>
              <a:t>- Král </a:t>
            </a:r>
            <a:r>
              <a:rPr lang="cs-CZ" dirty="0" smtClean="0"/>
              <a:t>rokenrolu,</a:t>
            </a:r>
            <a:br>
              <a:rPr lang="cs-CZ" dirty="0" smtClean="0"/>
            </a:br>
            <a:r>
              <a:rPr lang="cs-CZ" dirty="0" smtClean="0"/>
              <a:t>který </a:t>
            </a:r>
            <a:r>
              <a:rPr lang="cs-CZ" dirty="0" smtClean="0"/>
              <a:t>měl také potíže s drogou.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  <a:p>
            <a:pPr>
              <a:buFont typeface="Wingdings" pitchFamily="2" charset="2"/>
              <a:buChar char="v"/>
            </a:pPr>
            <a:r>
              <a:rPr lang="cs-CZ" i="1" dirty="0" smtClean="0"/>
              <a:t>Napadá </a:t>
            </a:r>
            <a:r>
              <a:rPr lang="cs-CZ" i="1" dirty="0" smtClean="0"/>
              <a:t>vás ještě někdo?</a:t>
            </a:r>
          </a:p>
          <a:p>
            <a:pPr>
              <a:buFont typeface="Wingdings" pitchFamily="2" charset="2"/>
              <a:buChar char="v"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573016"/>
            <a:ext cx="1584176" cy="204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24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858</TotalTime>
  <Words>846</Words>
  <Application>Microsoft Office PowerPoint</Application>
  <PresentationFormat>Předvádění na obrazovce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Prezentace aplikace PowerPoint</vt:lpstr>
      <vt:lpstr>Lidské nešvary a hudba</vt:lpstr>
      <vt:lpstr>Lidské nešvary a hudba</vt:lpstr>
      <vt:lpstr>Lidské nešvary a hudba</vt:lpstr>
      <vt:lpstr>Lidské nešvary a hudba</vt:lpstr>
      <vt:lpstr>Lidské nešvary a hudba</vt:lpstr>
      <vt:lpstr>Lidské nešvary a hudba</vt:lpstr>
      <vt:lpstr>Lidské nešvary a hudba</vt:lpstr>
      <vt:lpstr>Lidské nešvary a hudba</vt:lpstr>
      <vt:lpstr>Lidské nešvary a hudba</vt:lpstr>
      <vt:lpstr>Zdroje: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Čenda</cp:lastModifiedBy>
  <cp:revision>227</cp:revision>
  <dcterms:created xsi:type="dcterms:W3CDTF">2013-09-12T16:15:38Z</dcterms:created>
  <dcterms:modified xsi:type="dcterms:W3CDTF">2014-07-30T18:34:11Z</dcterms:modified>
</cp:coreProperties>
</file>