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58" r:id="rId15"/>
    <p:sldId id="28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5110D4-79DE-4A67-9663-46A3EDA7B67F}" type="datetimeFigureOut">
              <a:rPr lang="cs-CZ" smtClean="0"/>
              <a:pPr/>
              <a:t>31.7.2014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n_Werich" TargetMode="External"/><Relationship Id="rId2" Type="http://schemas.openxmlformats.org/officeDocument/2006/relationships/hyperlink" Target="http://cs.wikipedia.org/wiki/Ji%C5%99%C3%AD_Vo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NXFe8g8Y60Q" TargetMode="External"/><Relationship Id="rId4" Type="http://schemas.openxmlformats.org/officeDocument/2006/relationships/hyperlink" Target="http://cs.wikipedia.org/wiki/Jaroslav_Je%C5%BEe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eter_Bruegel_the_Elder_-_The_Tower_of_Babel_(Vienna)_-_Google_Art_Project_-_edited.jpg" TargetMode="External"/><Relationship Id="rId2" Type="http://schemas.openxmlformats.org/officeDocument/2006/relationships/hyperlink" Target="http://commons.wikimedia.org/wiki/File:Praha_Statni_Opera_Interior_20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hicago3_(MdB).jpg" TargetMode="External"/><Relationship Id="rId5" Type="http://schemas.openxmlformats.org/officeDocument/2006/relationships/hyperlink" Target="http://commons.wikimedia.org/wiki/File:Johann_Strauss_II.jpg" TargetMode="External"/><Relationship Id="rId4" Type="http://schemas.openxmlformats.org/officeDocument/2006/relationships/hyperlink" Target="http://commons.wikimedia.org/wiki/File:Jacques_offenbach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XFe8g8Y60Q" TargetMode="External"/><Relationship Id="rId13" Type="http://schemas.openxmlformats.org/officeDocument/2006/relationships/hyperlink" Target="http://cs.wikipedia.org/wiki/Jaroslav_Je%C5%BEek" TargetMode="External"/><Relationship Id="rId3" Type="http://schemas.openxmlformats.org/officeDocument/2006/relationships/hyperlink" Target="https://www.youtube.com/watch?v=uMlxM69ZJFA" TargetMode="External"/><Relationship Id="rId7" Type="http://schemas.openxmlformats.org/officeDocument/2006/relationships/hyperlink" Target="https://www.youtube.com/watch?v=Ae3wNf5A8vU" TargetMode="External"/><Relationship Id="rId12" Type="http://schemas.openxmlformats.org/officeDocument/2006/relationships/hyperlink" Target="http://cs.wikipedia.org/wiki/Jan_Werich" TargetMode="External"/><Relationship Id="rId2" Type="http://schemas.openxmlformats.org/officeDocument/2006/relationships/hyperlink" Target="http://commons.wikimedia.org/wiki/File:Voskovec_a_Weri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e_zEoxrAtM" TargetMode="External"/><Relationship Id="rId11" Type="http://schemas.openxmlformats.org/officeDocument/2006/relationships/hyperlink" Target="http://cs.wikipedia.org/wiki/Ji%C5%99%C3%AD_Voskovec" TargetMode="External"/><Relationship Id="rId5" Type="http://schemas.openxmlformats.org/officeDocument/2006/relationships/hyperlink" Target="https://www.youtube.com/watch?v=YaUO4kx70Pg" TargetMode="External"/><Relationship Id="rId10" Type="http://schemas.openxmlformats.org/officeDocument/2006/relationships/hyperlink" Target="http://cs.wikipedia.org/wiki/Johann_Strauss_mlad%C5%A1%C3%AD" TargetMode="External"/><Relationship Id="rId4" Type="http://schemas.openxmlformats.org/officeDocument/2006/relationships/hyperlink" Target="https://www.youtube.com/watch?v=xjI8nvUqLFo" TargetMode="External"/><Relationship Id="rId9" Type="http://schemas.openxmlformats.org/officeDocument/2006/relationships/hyperlink" Target="http://cs.wikipedia.org/wiki/Jacques_Offenba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uMlxM69ZJ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jI8nvUqLF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UO4kx70Pg" TargetMode="External"/><Relationship Id="rId2" Type="http://schemas.openxmlformats.org/officeDocument/2006/relationships/hyperlink" Target="http://cs.wikipedia.org/wiki/Jacques_Offenb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e_zEoxrAtM" TargetMode="External"/><Relationship Id="rId2" Type="http://schemas.openxmlformats.org/officeDocument/2006/relationships/hyperlink" Target="http://cs.wikipedia.org/wiki/Johann_Strauss_mlad%C5%A1%C3%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Ae3wNf5A8v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35696" y="1556792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ZŠ a MŠ Brno, Křenová 21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CZ.1.07/1.4.00/21.3691, Dobrá šance pro děti</a:t>
            </a:r>
          </a:p>
          <a:p>
            <a:pPr algn="ctr"/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979712" y="566124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Tento materiál byl vytvořen v rámci projektu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Inovace ve vzdělávání na naší škole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rámci OP Vzdělávání pro konkurenceschopnost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3" y="70892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775" y="2348880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Umění a kultura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Hudební výchova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Název: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Hudba na jevišti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Označení: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VY_32_Inovace_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Li04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Ověřeno (datum, třída, vyučující): 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25. 3.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2014, 6. A, 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Stručná anotace: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Určeno žákům 6. ročníku. Seznámení se s hudebním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pojmy opera, opereta, muzikál a hudební revue. Seznámení se s významnými skladateli jednotlivých žánrů. Poslech ukázek.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Pomůcky: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Počítač připojený k internetu, projektor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 a </a:t>
            </a:r>
            <a:r>
              <a:rPr lang="cs-CZ" i="1" dirty="0" err="1" smtClean="0">
                <a:latin typeface="Algerian" pitchFamily="82" charset="0"/>
              </a:rPr>
              <a:t>OPEreta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cs-CZ" b="0" dirty="0" smtClean="0"/>
              <a:t>Na přípravě opery i operety se podílí celá řada umělců: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spisovatel nebo básník vytvoří libreto (text, na který se zpívá),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skladatel napíše hudbu,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scénograf navrhne kulisy,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kostýmní výtvarník navrhne obleky, kostýmy účinkujících.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b="0" dirty="0" smtClean="0"/>
              <a:t>Dále jsou nepostradatelní: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pěvci ve sboru i sólisté,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tanečníci, se kterými nacvičuje choreograf,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orchestr s dirigentem,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vše určuje režisér.</a:t>
            </a:r>
          </a:p>
          <a:p>
            <a:pPr marL="342900" indent="-342900">
              <a:buFont typeface="Wingdings" pitchFamily="2" charset="2"/>
              <a:buChar char="ü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847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Muzikál a hudební revue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i="1" u="sng" dirty="0" smtClean="0"/>
              <a:t>MUZIKÁL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První muzikály se začaly objevovat ve 20. století.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Nachází zde uplatnění: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moderní (populární) hudba,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moderní výrazový tanec,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moderní náměty.</a:t>
            </a:r>
          </a:p>
          <a:p>
            <a:endParaRPr lang="cs-CZ" i="1" u="sng" dirty="0" smtClean="0"/>
          </a:p>
          <a:p>
            <a:r>
              <a:rPr lang="cs-CZ" i="1" u="sng" dirty="0" smtClean="0"/>
              <a:t>HUDEBNÍ REVUE</a:t>
            </a:r>
            <a:endParaRPr lang="cs-CZ" i="1" u="sng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Zde se střídá mluvené slovo – zábavné scénky – s tanečními výstupy a písněmi.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Účinkující se vyjadřují s humorem a nadsázkou o nešvarech a potížích společnosti a života lidí.</a:t>
            </a: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3133791" cy="27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Muzikál a hudební revue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3"/>
            <a:ext cx="8424936" cy="5612617"/>
          </a:xfrm>
        </p:spPr>
        <p:txBody>
          <a:bodyPr>
            <a:normAutofit/>
          </a:bodyPr>
          <a:lstStyle/>
          <a:p>
            <a:r>
              <a:rPr lang="cs-CZ" i="1" u="sng" dirty="0" smtClean="0"/>
              <a:t>Osvobozené divadlo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Vyniklo svými revue.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Vystupovali zde herci </a:t>
            </a:r>
            <a:r>
              <a:rPr lang="cs-CZ" b="0" dirty="0" smtClean="0">
                <a:hlinkClick r:id="rId2"/>
              </a:rPr>
              <a:t>Jiří Voskovec</a:t>
            </a:r>
            <a:r>
              <a:rPr lang="cs-CZ" b="0" dirty="0" smtClean="0"/>
              <a:t> a </a:t>
            </a:r>
            <a:r>
              <a:rPr lang="cs-CZ" b="0" dirty="0" smtClean="0">
                <a:hlinkClick r:id="rId3"/>
              </a:rPr>
              <a:t>Jan Werich</a:t>
            </a:r>
            <a:r>
              <a:rPr lang="cs-CZ" b="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Skladatelem písní zde byl </a:t>
            </a:r>
            <a:r>
              <a:rPr lang="cs-CZ" b="0" dirty="0" smtClean="0">
                <a:hlinkClick r:id="rId4"/>
              </a:rPr>
              <a:t>Jaroslav Ježek</a:t>
            </a:r>
            <a:r>
              <a:rPr lang="cs-CZ" b="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Tito tři představitelé svými scénkami a písněmi kritizovali a zesměšňovali nepořádky a potíže lidí mezi lidmi.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Poslechněme si píseň „</a:t>
            </a:r>
            <a:r>
              <a:rPr lang="cs-CZ" b="0" dirty="0" smtClean="0">
                <a:hlinkClick r:id="rId5"/>
              </a:rPr>
              <a:t>Stonožka</a:t>
            </a:r>
            <a:r>
              <a:rPr lang="cs-CZ" b="0" dirty="0" smtClean="0"/>
              <a:t>“.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  <a:p>
            <a:pPr marL="342900" indent="-342900">
              <a:buFont typeface="Wingdings" pitchFamily="2" charset="2"/>
              <a:buChar char="Ø"/>
            </a:pPr>
            <a:endParaRPr lang="cs-CZ" b="0" dirty="0" smtClean="0"/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  <a:p>
            <a:r>
              <a:rPr lang="cs-CZ" b="0" i="1" dirty="0"/>
              <a:t> </a:t>
            </a:r>
            <a:r>
              <a:rPr lang="cs-CZ" b="0" i="1" dirty="0" smtClean="0"/>
              <a:t>                                 </a:t>
            </a:r>
          </a:p>
          <a:p>
            <a:r>
              <a:rPr lang="cs-CZ" b="0" i="1" dirty="0"/>
              <a:t> </a:t>
            </a:r>
            <a:r>
              <a:rPr lang="cs-CZ" b="0" i="1" dirty="0" smtClean="0"/>
              <a:t>                                 Werich a Voskovec</a:t>
            </a:r>
            <a:endParaRPr lang="cs-CZ" b="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505572" cy="25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 nebo muzikál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Zatímco opera a opereta žijí spíše z bohaté a úspěšné tradice historie, získává muzikál a částečně i revue stále větší popularitu!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Některé melodie z muzikálů pronikly i do populární hudby, tančí se při nich na diskotékách.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4513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Zdroje: </a:t>
            </a:r>
            <a:endParaRPr lang="cs-CZ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72608"/>
          </a:xfrm>
        </p:spPr>
        <p:txBody>
          <a:bodyPr>
            <a:normAutofit fontScale="85000" lnSpcReduction="20000"/>
          </a:bodyPr>
          <a:lstStyle/>
          <a:p>
            <a:pPr marL="395478" indent="-285750">
              <a:buFontTx/>
              <a:buChar char="-"/>
            </a:pPr>
            <a:r>
              <a:rPr lang="cs-CZ" sz="1600" b="0" dirty="0" smtClean="0"/>
              <a:t>CHARALAMBIDIS</a:t>
            </a:r>
            <a:r>
              <a:rPr lang="cs-CZ" sz="1600" b="0" dirty="0"/>
              <a:t>, Alexandros. </a:t>
            </a:r>
            <a:r>
              <a:rPr lang="cs-CZ" sz="1600" b="0" i="1" dirty="0"/>
              <a:t>Hudební výchova pro </a:t>
            </a:r>
            <a:r>
              <a:rPr lang="cs-CZ" sz="1600" b="0" i="1" dirty="0" smtClean="0"/>
              <a:t>6. </a:t>
            </a:r>
            <a:r>
              <a:rPr lang="cs-CZ" sz="1600" b="0" i="1" dirty="0"/>
              <a:t>ročník základní školy</a:t>
            </a:r>
            <a:r>
              <a:rPr lang="cs-CZ" sz="1600" b="0" dirty="0"/>
              <a:t>. 1. vyd. Praha: SPN - pedagogické nakladatelství, </a:t>
            </a:r>
            <a:r>
              <a:rPr lang="cs-CZ" sz="1600" b="0" dirty="0" smtClean="0"/>
              <a:t>2003, 128 </a:t>
            </a:r>
            <a:r>
              <a:rPr lang="cs-CZ" sz="1600" b="0" dirty="0"/>
              <a:t>s. ISBN </a:t>
            </a:r>
            <a:r>
              <a:rPr lang="cs-CZ" sz="1600" b="0" dirty="0" smtClean="0"/>
              <a:t>80-7235-052-8</a:t>
            </a:r>
            <a:r>
              <a:rPr lang="cs-CZ" sz="1600" b="0" dirty="0" smtClean="0"/>
              <a:t>.</a:t>
            </a:r>
          </a:p>
          <a:p>
            <a:pPr marL="395478" indent="-285750">
              <a:buFontTx/>
              <a:buChar char="-"/>
            </a:pPr>
            <a:r>
              <a:rPr lang="cs-CZ" sz="1600" b="0" dirty="0"/>
              <a:t>„Praha Statni Opera </a:t>
            </a:r>
            <a:r>
              <a:rPr lang="cs-CZ" sz="1600" b="0" dirty="0" err="1"/>
              <a:t>Interior</a:t>
            </a:r>
            <a:r>
              <a:rPr lang="cs-CZ" sz="1600" b="0" dirty="0"/>
              <a:t> 2003“ od </a:t>
            </a:r>
            <a:r>
              <a:rPr lang="cs-CZ" sz="1600" b="0" dirty="0" err="1"/>
              <a:t>Photo</a:t>
            </a:r>
            <a:r>
              <a:rPr lang="cs-CZ" sz="1600" b="0" dirty="0"/>
              <a:t>: Andreas </a:t>
            </a:r>
            <a:r>
              <a:rPr lang="cs-CZ" sz="1600" b="0" dirty="0" err="1"/>
              <a:t>Praefcke</a:t>
            </a:r>
            <a:r>
              <a:rPr lang="cs-CZ" sz="1600" b="0" dirty="0"/>
              <a:t> – Vlastní dílo (</a:t>
            </a:r>
            <a:r>
              <a:rPr lang="cs-CZ" sz="1600" b="0" dirty="0" err="1"/>
              <a:t>own</a:t>
            </a:r>
            <a:r>
              <a:rPr lang="cs-CZ" sz="1600" b="0" dirty="0"/>
              <a:t> </a:t>
            </a:r>
            <a:r>
              <a:rPr lang="cs-CZ" sz="1600" b="0" dirty="0" err="1"/>
              <a:t>photograph</a:t>
            </a:r>
            <a:r>
              <a:rPr lang="cs-CZ" sz="1600" b="0" dirty="0"/>
              <a:t>). Licencováno pod </a:t>
            </a:r>
            <a:r>
              <a:rPr lang="cs-CZ" sz="1600" b="0" dirty="0" err="1"/>
              <a:t>Creative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</a:t>
            </a:r>
            <a:r>
              <a:rPr lang="cs-CZ" sz="1600" b="0" dirty="0" err="1"/>
              <a:t>Attribution</a:t>
            </a:r>
            <a:r>
              <a:rPr lang="cs-CZ" sz="1600" b="0" dirty="0"/>
              <a:t> 3.0 via </a:t>
            </a:r>
            <a:r>
              <a:rPr lang="cs-CZ" sz="1600" b="0" dirty="0" err="1"/>
              <a:t>Wikimedia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- </a:t>
            </a:r>
            <a:r>
              <a:rPr lang="cs-CZ" sz="1600" b="0" dirty="0">
                <a:hlinkClick r:id="rId2"/>
              </a:rPr>
              <a:t>http://</a:t>
            </a:r>
            <a:r>
              <a:rPr lang="cs-CZ" sz="1600" b="0" dirty="0" smtClean="0">
                <a:hlinkClick r:id="rId2"/>
              </a:rPr>
              <a:t>commons.wikimedia.org/wiki/File:Praha_Statni_Opera_Interior_2003.jpg#mediaviewer/Soubor:Praha_Statni_Opera_Interior_2003.jpg</a:t>
            </a:r>
            <a:r>
              <a:rPr lang="cs-CZ" sz="1600" b="0" dirty="0" smtClean="0"/>
              <a:t>; 3. 3. 2014</a:t>
            </a:r>
          </a:p>
          <a:p>
            <a:pPr marL="395478" indent="-285750">
              <a:buFontTx/>
              <a:buChar char="-"/>
            </a:pPr>
            <a:r>
              <a:rPr lang="cs-CZ" sz="1600" b="0" dirty="0"/>
              <a:t>„</a:t>
            </a:r>
            <a:r>
              <a:rPr lang="cs-CZ" sz="1600" b="0" dirty="0" err="1"/>
              <a:t>Pieter</a:t>
            </a:r>
            <a:r>
              <a:rPr lang="cs-CZ" sz="1600" b="0" dirty="0"/>
              <a:t> Bruegel </a:t>
            </a:r>
            <a:r>
              <a:rPr lang="cs-CZ" sz="1600" b="0" dirty="0" err="1"/>
              <a:t>the</a:t>
            </a:r>
            <a:r>
              <a:rPr lang="cs-CZ" sz="1600" b="0" dirty="0"/>
              <a:t> </a:t>
            </a:r>
            <a:r>
              <a:rPr lang="cs-CZ" sz="1600" b="0" dirty="0" err="1"/>
              <a:t>Elder</a:t>
            </a:r>
            <a:r>
              <a:rPr lang="cs-CZ" sz="1600" b="0" dirty="0"/>
              <a:t> - </a:t>
            </a:r>
            <a:r>
              <a:rPr lang="cs-CZ" sz="1600" b="0" dirty="0" err="1"/>
              <a:t>The</a:t>
            </a:r>
            <a:r>
              <a:rPr lang="cs-CZ" sz="1600" b="0" dirty="0"/>
              <a:t> Tower </a:t>
            </a:r>
            <a:r>
              <a:rPr lang="cs-CZ" sz="1600" b="0" dirty="0" err="1"/>
              <a:t>of</a:t>
            </a:r>
            <a:r>
              <a:rPr lang="cs-CZ" sz="1600" b="0" dirty="0"/>
              <a:t> Babel (</a:t>
            </a:r>
            <a:r>
              <a:rPr lang="cs-CZ" sz="1600" b="0" dirty="0" err="1"/>
              <a:t>Vienna</a:t>
            </a:r>
            <a:r>
              <a:rPr lang="cs-CZ" sz="1600" b="0" dirty="0"/>
              <a:t>) - Google Art Project - </a:t>
            </a:r>
            <a:r>
              <a:rPr lang="cs-CZ" sz="1600" b="0" dirty="0" err="1"/>
              <a:t>edited</a:t>
            </a:r>
            <a:r>
              <a:rPr lang="cs-CZ" sz="1600" b="0" dirty="0"/>
              <a:t>“ od </a:t>
            </a:r>
            <a:r>
              <a:rPr lang="cs-CZ" sz="1600" b="0" dirty="0" err="1"/>
              <a:t>Pieter</a:t>
            </a:r>
            <a:r>
              <a:rPr lang="cs-CZ" sz="1600" b="0" dirty="0"/>
              <a:t> Bruegel starší (1526/1530–1569) – </a:t>
            </a:r>
            <a:r>
              <a:rPr lang="cs-CZ" sz="1600" b="0" dirty="0" err="1"/>
              <a:t>Levels</a:t>
            </a:r>
            <a:r>
              <a:rPr lang="cs-CZ" sz="1600" b="0" dirty="0"/>
              <a:t> </a:t>
            </a:r>
            <a:r>
              <a:rPr lang="cs-CZ" sz="1600" b="0" dirty="0" err="1"/>
              <a:t>adjusted</a:t>
            </a:r>
            <a:r>
              <a:rPr lang="cs-CZ" sz="1600" b="0" dirty="0"/>
              <a:t> </a:t>
            </a:r>
            <a:r>
              <a:rPr lang="cs-CZ" sz="1600" b="0" dirty="0" err="1"/>
              <a:t>from</a:t>
            </a:r>
            <a:r>
              <a:rPr lang="cs-CZ" sz="1600" b="0" dirty="0"/>
              <a:t> File:Pieter_Bruegel_the_</a:t>
            </a:r>
            <a:r>
              <a:rPr lang="cs-CZ" sz="1600" b="0" dirty="0" err="1"/>
              <a:t>Elder</a:t>
            </a:r>
            <a:r>
              <a:rPr lang="cs-CZ" sz="1600" b="0" dirty="0"/>
              <a:t>_-_</a:t>
            </a:r>
            <a:r>
              <a:rPr lang="cs-CZ" sz="1600" b="0" dirty="0" err="1"/>
              <a:t>The_Tower_of_Babel</a:t>
            </a:r>
            <a:r>
              <a:rPr lang="cs-CZ" sz="1600" b="0" dirty="0"/>
              <a:t>_(</a:t>
            </a:r>
            <a:r>
              <a:rPr lang="cs-CZ" sz="1600" b="0" dirty="0" err="1"/>
              <a:t>Vienna</a:t>
            </a:r>
            <a:r>
              <a:rPr lang="cs-CZ" sz="1600" b="0" dirty="0"/>
              <a:t>)_-_Google_Art_Project.jpg, </a:t>
            </a:r>
            <a:r>
              <a:rPr lang="cs-CZ" sz="1600" b="0" dirty="0" err="1"/>
              <a:t>originally</a:t>
            </a:r>
            <a:r>
              <a:rPr lang="cs-CZ" sz="1600" b="0" dirty="0"/>
              <a:t> </a:t>
            </a:r>
            <a:r>
              <a:rPr lang="cs-CZ" sz="1600" b="0" dirty="0" err="1"/>
              <a:t>from</a:t>
            </a:r>
            <a:r>
              <a:rPr lang="cs-CZ" sz="1600" b="0" dirty="0"/>
              <a:t> Google Art Project.. Licencováno pod Public </a:t>
            </a:r>
            <a:r>
              <a:rPr lang="cs-CZ" sz="1600" b="0" dirty="0" err="1"/>
              <a:t>domain</a:t>
            </a:r>
            <a:r>
              <a:rPr lang="cs-CZ" sz="1600" b="0" dirty="0"/>
              <a:t> via </a:t>
            </a:r>
            <a:r>
              <a:rPr lang="cs-CZ" sz="1600" b="0" dirty="0" err="1"/>
              <a:t>Wikimedia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- </a:t>
            </a:r>
            <a:r>
              <a:rPr lang="cs-CZ" sz="1600" b="0" dirty="0">
                <a:hlinkClick r:id="rId3"/>
              </a:rPr>
              <a:t>http://commons.wikimedia.org/wiki/File:Pieter_Bruegel_the_Elder_-_The_Tower_of_Babel_(Vienna)_-_Google_Art_Project_-_edited.jpg#mediaviewer/Soubor:Pieter_Bruegel_the_Elder_-_The_Tower_of_Babel_(Vienna)_-_Google_Art_Project_-_</a:t>
            </a:r>
            <a:r>
              <a:rPr lang="cs-CZ" sz="1600" b="0" dirty="0" smtClean="0">
                <a:hlinkClick r:id="rId3"/>
              </a:rPr>
              <a:t>edited.jpg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/>
              <a:t>„Jacques </a:t>
            </a:r>
            <a:r>
              <a:rPr lang="cs-CZ" sz="1600" b="0" dirty="0" err="1"/>
              <a:t>offenbach</a:t>
            </a:r>
            <a:r>
              <a:rPr lang="cs-CZ" sz="1600" b="0" dirty="0"/>
              <a:t>“ od Tento soubor postrádá informace o autorovi. – http://perso.wanadoo.fr/anao/composit/offenbach.htmlTransferred </a:t>
            </a:r>
            <a:r>
              <a:rPr lang="cs-CZ" sz="1600" b="0" dirty="0" err="1"/>
              <a:t>from</a:t>
            </a:r>
            <a:r>
              <a:rPr lang="cs-CZ" sz="1600" b="0" dirty="0"/>
              <a:t> </a:t>
            </a:r>
            <a:r>
              <a:rPr lang="cs-CZ" sz="1600" b="0" dirty="0" err="1"/>
              <a:t>fr.wikipedia</a:t>
            </a:r>
            <a:r>
              <a:rPr lang="cs-CZ" sz="1600" b="0" dirty="0"/>
              <a:t> to </a:t>
            </a:r>
            <a:r>
              <a:rPr lang="cs-CZ" sz="1600" b="0" dirty="0" err="1"/>
              <a:t>Commons</a:t>
            </a:r>
            <a:r>
              <a:rPr lang="cs-CZ" sz="1600" b="0" dirty="0"/>
              <a:t> by </a:t>
            </a:r>
            <a:r>
              <a:rPr lang="cs-CZ" sz="1600" b="0" dirty="0" err="1"/>
              <a:t>User:Bloody-libu</a:t>
            </a:r>
            <a:r>
              <a:rPr lang="cs-CZ" sz="1600" b="0" dirty="0"/>
              <a:t> </a:t>
            </a:r>
            <a:r>
              <a:rPr lang="cs-CZ" sz="1600" b="0" dirty="0" err="1"/>
              <a:t>using</a:t>
            </a:r>
            <a:r>
              <a:rPr lang="cs-CZ" sz="1600" b="0" dirty="0"/>
              <a:t> </a:t>
            </a:r>
            <a:r>
              <a:rPr lang="cs-CZ" sz="1600" b="0" dirty="0" err="1"/>
              <a:t>CommonsHelper</a:t>
            </a:r>
            <a:r>
              <a:rPr lang="cs-CZ" sz="1600" b="0" dirty="0"/>
              <a:t>.. Licencováno pod Public </a:t>
            </a:r>
            <a:r>
              <a:rPr lang="cs-CZ" sz="1600" b="0" dirty="0" err="1"/>
              <a:t>domain</a:t>
            </a:r>
            <a:r>
              <a:rPr lang="cs-CZ" sz="1600" b="0" dirty="0"/>
              <a:t> via </a:t>
            </a:r>
            <a:r>
              <a:rPr lang="cs-CZ" sz="1600" b="0" dirty="0" err="1"/>
              <a:t>Wikimedia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- </a:t>
            </a:r>
            <a:r>
              <a:rPr lang="cs-CZ" sz="1600" b="0" dirty="0">
                <a:hlinkClick r:id="rId4"/>
              </a:rPr>
              <a:t>http://</a:t>
            </a:r>
            <a:r>
              <a:rPr lang="cs-CZ" sz="1600" b="0" dirty="0" smtClean="0">
                <a:hlinkClick r:id="rId4"/>
              </a:rPr>
              <a:t>commons.wikimedia.org/wiki/File:Jacques_offenbach.jpg#mediaviewer/Soubor:Jacques_offenbach.jpg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en-US" sz="1600" b="0" dirty="0"/>
              <a:t>„Johann Strauss II“ od </a:t>
            </a:r>
            <a:r>
              <a:rPr lang="en-US" sz="1600" b="0" dirty="0" err="1"/>
              <a:t>neznámý</a:t>
            </a:r>
            <a:r>
              <a:rPr lang="en-US" sz="1600" b="0" dirty="0"/>
              <a:t> – [1]. </a:t>
            </a:r>
            <a:r>
              <a:rPr lang="en-US" sz="1600" b="0" dirty="0" err="1"/>
              <a:t>Licencováno</a:t>
            </a:r>
            <a:r>
              <a:rPr lang="en-US" sz="1600" b="0" dirty="0"/>
              <a:t> pod Public domain via Wikimedia Commons - </a:t>
            </a:r>
            <a:r>
              <a:rPr lang="en-US" sz="1600" b="0" dirty="0">
                <a:hlinkClick r:id="rId5"/>
              </a:rPr>
              <a:t>http://</a:t>
            </a:r>
            <a:r>
              <a:rPr lang="en-US" sz="1600" b="0" dirty="0" smtClean="0">
                <a:hlinkClick r:id="rId5"/>
              </a:rPr>
              <a:t>commons.wikimedia.org/wiki/File:Johann_Strauss_II.jpg#mediaviewer/Soubor:Johann_Strauss_II.jpg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/>
              <a:t>„Chicago3 (</a:t>
            </a:r>
            <a:r>
              <a:rPr lang="cs-CZ" sz="1600" b="0" dirty="0" err="1"/>
              <a:t>MdB</a:t>
            </a:r>
            <a:r>
              <a:rPr lang="cs-CZ" sz="1600" b="0" dirty="0"/>
              <a:t>)“ od </a:t>
            </a:r>
            <a:r>
              <a:rPr lang="cs-CZ" sz="1600" b="0" dirty="0" err="1"/>
              <a:t>Jef</a:t>
            </a:r>
            <a:r>
              <a:rPr lang="cs-CZ" sz="1600" b="0" dirty="0"/>
              <a:t> Kratochvil – http://www.mdb.cz/galerie-4/?galerie=175. Licencováno pod </a:t>
            </a:r>
            <a:r>
              <a:rPr lang="cs-CZ" sz="1600" b="0" dirty="0" err="1"/>
              <a:t>Creative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</a:t>
            </a:r>
            <a:r>
              <a:rPr lang="cs-CZ" sz="1600" b="0" dirty="0" err="1"/>
              <a:t>Attribution-Share</a:t>
            </a:r>
            <a:r>
              <a:rPr lang="cs-CZ" sz="1600" b="0" dirty="0"/>
              <a:t> </a:t>
            </a:r>
            <a:r>
              <a:rPr lang="cs-CZ" sz="1600" b="0" dirty="0" err="1"/>
              <a:t>Alike</a:t>
            </a:r>
            <a:r>
              <a:rPr lang="cs-CZ" sz="1600" b="0" dirty="0"/>
              <a:t> 3.0-cz via </a:t>
            </a:r>
            <a:r>
              <a:rPr lang="cs-CZ" sz="1600" b="0" dirty="0" err="1"/>
              <a:t>Wikimedia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- </a:t>
            </a:r>
            <a:r>
              <a:rPr lang="cs-CZ" sz="1600" b="0" dirty="0">
                <a:hlinkClick r:id="rId6"/>
              </a:rPr>
              <a:t>http://commons.wikimedia.org/wiki/File:Chicago3_(MdB).jpg#mediaviewer/Soubor:Chicago3_(MdB).</a:t>
            </a:r>
            <a:r>
              <a:rPr lang="cs-CZ" sz="1600" b="0" dirty="0" smtClean="0">
                <a:hlinkClick r:id="rId6"/>
              </a:rPr>
              <a:t>jpg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/>
          </a:p>
          <a:p>
            <a:pPr marL="109728" indent="0">
              <a:buNone/>
            </a:pPr>
            <a:endParaRPr lang="cs-CZ" sz="1600" dirty="0"/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lnSpcReduction="10000"/>
          </a:bodyPr>
          <a:lstStyle/>
          <a:p>
            <a:pPr marL="395478" indent="-285750">
              <a:buFontTx/>
              <a:buChar char="-"/>
            </a:pPr>
            <a:r>
              <a:rPr lang="cs-CZ" sz="1600" b="0" dirty="0"/>
              <a:t>„Voskovec a Werich“ od neznámý – Československý rok 1938. Licencováno pod Public </a:t>
            </a:r>
            <a:r>
              <a:rPr lang="cs-CZ" sz="1600" b="0" dirty="0" err="1"/>
              <a:t>domain</a:t>
            </a:r>
            <a:r>
              <a:rPr lang="cs-CZ" sz="1600" b="0" dirty="0"/>
              <a:t> via </a:t>
            </a:r>
            <a:r>
              <a:rPr lang="cs-CZ" sz="1600" b="0" dirty="0" err="1"/>
              <a:t>Wikimedia</a:t>
            </a:r>
            <a:r>
              <a:rPr lang="cs-CZ" sz="1600" b="0" dirty="0"/>
              <a:t> </a:t>
            </a:r>
            <a:r>
              <a:rPr lang="cs-CZ" sz="1600" b="0" dirty="0" err="1"/>
              <a:t>Commons</a:t>
            </a:r>
            <a:r>
              <a:rPr lang="cs-CZ" sz="1600" b="0" dirty="0"/>
              <a:t> - </a:t>
            </a:r>
            <a:r>
              <a:rPr lang="cs-CZ" sz="1600" b="0" dirty="0">
                <a:hlinkClick r:id="rId2"/>
              </a:rPr>
              <a:t>http://</a:t>
            </a:r>
            <a:r>
              <a:rPr lang="cs-CZ" sz="1600" b="0" dirty="0" smtClean="0">
                <a:hlinkClick r:id="rId2"/>
              </a:rPr>
              <a:t>commons.wikimedia.org/wiki/File:Voskovec_a_Werich.jpg#mediaviewer/Soubor:Voskovec_a_Werich.jpg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 err="1"/>
              <a:t>Handel</a:t>
            </a:r>
            <a:r>
              <a:rPr lang="cs-CZ" sz="1600" b="0" dirty="0"/>
              <a:t> - Largo (</a:t>
            </a:r>
            <a:r>
              <a:rPr lang="cs-CZ" sz="1600" b="0" dirty="0" err="1"/>
              <a:t>from</a:t>
            </a:r>
            <a:r>
              <a:rPr lang="cs-CZ" sz="1600" b="0" dirty="0"/>
              <a:t> 'Xerxes') </a:t>
            </a:r>
            <a:r>
              <a:rPr lang="cs-CZ" sz="1600" b="0" dirty="0"/>
              <a:t>Opera, </a:t>
            </a:r>
            <a:r>
              <a:rPr lang="cs-CZ" sz="1600" b="0" dirty="0">
                <a:hlinkClick r:id="rId3"/>
              </a:rPr>
              <a:t>https://</a:t>
            </a:r>
            <a:r>
              <a:rPr lang="cs-CZ" sz="1600" b="0" dirty="0" smtClean="0">
                <a:hlinkClick r:id="rId3"/>
              </a:rPr>
              <a:t>www.youtube.com/watch?v=uMlxM69ZJFA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/>
              <a:t>Věrné milování / "</a:t>
            </a:r>
            <a:r>
              <a:rPr lang="cs-CZ" sz="1600" b="0" dirty="0" err="1"/>
              <a:t>Faithful</a:t>
            </a:r>
            <a:r>
              <a:rPr lang="cs-CZ" sz="1600" b="0" dirty="0"/>
              <a:t> love" </a:t>
            </a:r>
            <a:r>
              <a:rPr lang="cs-CZ" sz="1600" b="0" dirty="0" err="1"/>
              <a:t>from</a:t>
            </a:r>
            <a:r>
              <a:rPr lang="cs-CZ" sz="1600" b="0" dirty="0"/>
              <a:t> Prodaná nevěsta/ </a:t>
            </a:r>
            <a:r>
              <a:rPr lang="cs-CZ" sz="1600" b="0" dirty="0" err="1"/>
              <a:t>Bartered</a:t>
            </a:r>
            <a:r>
              <a:rPr lang="cs-CZ" sz="1600" b="0" dirty="0"/>
              <a:t> </a:t>
            </a:r>
            <a:r>
              <a:rPr lang="cs-CZ" sz="1600" b="0" dirty="0" err="1"/>
              <a:t>Bride</a:t>
            </a:r>
            <a:r>
              <a:rPr lang="cs-CZ" sz="1600" b="0" dirty="0"/>
              <a:t> by </a:t>
            </a:r>
            <a:r>
              <a:rPr lang="cs-CZ" sz="1600" b="0" dirty="0" err="1"/>
              <a:t>Bedrich</a:t>
            </a:r>
            <a:r>
              <a:rPr lang="cs-CZ" sz="1600" b="0" dirty="0"/>
              <a:t> Smetana; </a:t>
            </a:r>
            <a:r>
              <a:rPr lang="cs-CZ" sz="1600" b="0" dirty="0">
                <a:hlinkClick r:id="rId4"/>
              </a:rPr>
              <a:t>https://</a:t>
            </a:r>
            <a:r>
              <a:rPr lang="cs-CZ" sz="1600" b="0" dirty="0" smtClean="0">
                <a:hlinkClick r:id="rId4"/>
              </a:rPr>
              <a:t>www.youtube.com/watch?v=xjI8nvUqLFo</a:t>
            </a:r>
            <a:r>
              <a:rPr lang="cs-CZ" sz="1600" b="0" dirty="0"/>
              <a:t> ; 3. 3. 2014</a:t>
            </a:r>
          </a:p>
          <a:p>
            <a:pPr marL="395478" indent="-285750">
              <a:buFontTx/>
              <a:buChar char="-"/>
            </a:pPr>
            <a:r>
              <a:rPr lang="fr-FR" sz="1600" b="0" dirty="0"/>
              <a:t>Jacques Offenbach - Orphée aux enfers (overture: Can-can</a:t>
            </a:r>
            <a:r>
              <a:rPr lang="fr-FR" sz="1600" b="0" dirty="0"/>
              <a:t>)</a:t>
            </a:r>
            <a:r>
              <a:rPr lang="cs-CZ" sz="1600" b="0" dirty="0"/>
              <a:t>; </a:t>
            </a:r>
            <a:r>
              <a:rPr lang="cs-CZ" sz="1600" b="0" dirty="0">
                <a:hlinkClick r:id="rId5"/>
              </a:rPr>
              <a:t>https://</a:t>
            </a:r>
            <a:r>
              <a:rPr lang="cs-CZ" sz="1600" b="0" dirty="0" smtClean="0">
                <a:hlinkClick r:id="rId5"/>
              </a:rPr>
              <a:t>www.youtube.com/watch?v=YaUO4kx70Pg</a:t>
            </a:r>
            <a:r>
              <a:rPr lang="cs-CZ" sz="1600" b="0" dirty="0"/>
              <a:t> ; 3. 3. 2014</a:t>
            </a:r>
          </a:p>
          <a:p>
            <a:pPr marL="395478" indent="-285750">
              <a:buFontTx/>
              <a:buChar char="-"/>
            </a:pPr>
            <a:r>
              <a:rPr lang="cs-CZ" sz="1600" b="0" dirty="0"/>
              <a:t>Johann </a:t>
            </a:r>
            <a:r>
              <a:rPr lang="cs-CZ" sz="1600" b="0" dirty="0" err="1"/>
              <a:t>Strauss</a:t>
            </a:r>
            <a:r>
              <a:rPr lang="cs-CZ" sz="1600" b="0" dirty="0"/>
              <a:t> - Die </a:t>
            </a:r>
            <a:r>
              <a:rPr lang="cs-CZ" sz="1600" b="0" dirty="0" err="1"/>
              <a:t>Fledermaus</a:t>
            </a:r>
            <a:r>
              <a:rPr lang="cs-CZ" sz="1600" b="0" dirty="0"/>
              <a:t> - </a:t>
            </a:r>
            <a:r>
              <a:rPr lang="cs-CZ" sz="1600" b="0" dirty="0" err="1"/>
              <a:t>The</a:t>
            </a:r>
            <a:r>
              <a:rPr lang="cs-CZ" sz="1600" b="0" dirty="0"/>
              <a:t> </a:t>
            </a:r>
            <a:r>
              <a:rPr lang="cs-CZ" sz="1600" b="0" dirty="0" err="1"/>
              <a:t>Bat</a:t>
            </a:r>
            <a:r>
              <a:rPr lang="cs-CZ" sz="1600" b="0" dirty="0"/>
              <a:t> - Netopýr (</a:t>
            </a:r>
            <a:r>
              <a:rPr lang="cs-CZ" sz="1600" b="0" dirty="0" err="1"/>
              <a:t>Ouvertüre</a:t>
            </a:r>
            <a:r>
              <a:rPr lang="cs-CZ" sz="1600" b="0" dirty="0"/>
              <a:t>, </a:t>
            </a:r>
            <a:r>
              <a:rPr lang="cs-CZ" sz="1600" b="0" dirty="0" err="1"/>
              <a:t>overture</a:t>
            </a:r>
            <a:r>
              <a:rPr lang="cs-CZ" sz="1600" b="0" dirty="0"/>
              <a:t>, předehra); </a:t>
            </a:r>
            <a:r>
              <a:rPr lang="cs-CZ" sz="1600" b="0" dirty="0">
                <a:hlinkClick r:id="rId6"/>
              </a:rPr>
              <a:t>https://</a:t>
            </a:r>
            <a:r>
              <a:rPr lang="cs-CZ" sz="1600" b="0" dirty="0" smtClean="0">
                <a:hlinkClick r:id="rId6"/>
              </a:rPr>
              <a:t>www.youtube.com/</a:t>
            </a:r>
            <a:r>
              <a:rPr lang="cs-CZ" sz="1600" b="0" dirty="0" err="1" smtClean="0">
                <a:hlinkClick r:id="rId6"/>
              </a:rPr>
              <a:t>watch?v</a:t>
            </a:r>
            <a:r>
              <a:rPr lang="cs-CZ" sz="1600" b="0" dirty="0" smtClean="0">
                <a:hlinkClick r:id="rId6"/>
              </a:rPr>
              <a:t>=</a:t>
            </a:r>
            <a:r>
              <a:rPr lang="cs-CZ" sz="1600" b="0" dirty="0" err="1" smtClean="0">
                <a:hlinkClick r:id="rId6"/>
              </a:rPr>
              <a:t>ye_zEoxrAtM</a:t>
            </a:r>
            <a:r>
              <a:rPr lang="cs-CZ" sz="1600" b="0" dirty="0" smtClean="0"/>
              <a:t>; </a:t>
            </a:r>
            <a:r>
              <a:rPr lang="cs-CZ" sz="1600" b="0" dirty="0"/>
              <a:t>3. 3. 2014</a:t>
            </a:r>
          </a:p>
          <a:p>
            <a:pPr marL="395478" indent="-285750">
              <a:buFontTx/>
              <a:buChar char="-"/>
            </a:pPr>
            <a:r>
              <a:rPr lang="cs-CZ" sz="1600" b="0" dirty="0"/>
              <a:t>Cikánský baron ( Johann </a:t>
            </a:r>
            <a:r>
              <a:rPr lang="cs-CZ" sz="1600" b="0" dirty="0" err="1"/>
              <a:t>Strauss</a:t>
            </a:r>
            <a:r>
              <a:rPr lang="cs-CZ" sz="1600" b="0" dirty="0"/>
              <a:t> ) - Miroslav Dvorský a Božena </a:t>
            </a:r>
            <a:r>
              <a:rPr lang="cs-CZ" sz="1600" b="0" dirty="0" err="1"/>
              <a:t>Berkyová</a:t>
            </a:r>
            <a:r>
              <a:rPr lang="cs-CZ" sz="1600" b="0" dirty="0"/>
              <a:t>; </a:t>
            </a:r>
            <a:r>
              <a:rPr lang="cs-CZ" sz="1600" b="0" dirty="0">
                <a:hlinkClick r:id="rId7"/>
              </a:rPr>
              <a:t>https://</a:t>
            </a:r>
            <a:r>
              <a:rPr lang="cs-CZ" sz="1600" b="0" dirty="0" smtClean="0">
                <a:hlinkClick r:id="rId7"/>
              </a:rPr>
              <a:t>www.youtube.com/watch?v=Ae3wNf5A8vU</a:t>
            </a:r>
            <a:r>
              <a:rPr lang="cs-CZ" sz="1600" b="0" dirty="0"/>
              <a:t> ; 3. 3. 2014</a:t>
            </a:r>
          </a:p>
          <a:p>
            <a:pPr marL="395478" indent="-285750">
              <a:buFontTx/>
              <a:buChar char="-"/>
            </a:pPr>
            <a:r>
              <a:rPr lang="cs-CZ" sz="1600" b="0" dirty="0"/>
              <a:t>Jan Werich- Stonožka; </a:t>
            </a:r>
            <a:r>
              <a:rPr lang="cs-CZ" sz="1600" b="0" dirty="0">
                <a:hlinkClick r:id="rId8"/>
              </a:rPr>
              <a:t>https://</a:t>
            </a:r>
            <a:r>
              <a:rPr lang="cs-CZ" sz="1600" b="0" dirty="0">
                <a:hlinkClick r:id="rId8"/>
              </a:rPr>
              <a:t>www.youtube.com/watch?v=NXFe8g8Y60Q</a:t>
            </a:r>
            <a:endParaRPr lang="cs-CZ" sz="1600" b="0" dirty="0"/>
          </a:p>
          <a:p>
            <a:pPr marL="395478" indent="-285750">
              <a:buFontTx/>
              <a:buChar char="-"/>
            </a:pPr>
            <a:r>
              <a:rPr lang="cs-CZ" sz="1600" b="0" dirty="0">
                <a:hlinkClick r:id="rId9"/>
              </a:rPr>
              <a:t>http://</a:t>
            </a:r>
            <a:r>
              <a:rPr lang="cs-CZ" sz="1600" b="0" dirty="0" smtClean="0">
                <a:hlinkClick r:id="rId9"/>
              </a:rPr>
              <a:t>cs.wikipedia.org/wiki/Jacques_Offenbach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>
                <a:hlinkClick r:id="rId10"/>
              </a:rPr>
              <a:t>http://</a:t>
            </a:r>
            <a:r>
              <a:rPr lang="cs-CZ" sz="1600" b="0" dirty="0" smtClean="0">
                <a:hlinkClick r:id="rId10"/>
              </a:rPr>
              <a:t>cs.wikipedia.org/wiki/Johann_Strauss_mlad%C5%A1%C3%AD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>
                <a:hlinkClick r:id="rId11"/>
              </a:rPr>
              <a:t>http://</a:t>
            </a:r>
            <a:r>
              <a:rPr lang="cs-CZ" sz="1600" b="0" dirty="0" smtClean="0">
                <a:hlinkClick r:id="rId11"/>
              </a:rPr>
              <a:t>cs.wikipedia.org/wiki/Ji%C5%99%C3%AD_Voskovec</a:t>
            </a:r>
            <a:r>
              <a:rPr lang="cs-CZ" sz="1600" b="0" dirty="0" smtClean="0"/>
              <a:t> </a:t>
            </a:r>
            <a:r>
              <a:rPr lang="cs-CZ" sz="1600" b="0" dirty="0"/>
              <a:t>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>
                <a:hlinkClick r:id="rId12"/>
              </a:rPr>
              <a:t>http://</a:t>
            </a:r>
            <a:r>
              <a:rPr lang="cs-CZ" sz="1600" b="0" dirty="0" smtClean="0">
                <a:hlinkClick r:id="rId12"/>
              </a:rPr>
              <a:t>cs.wikipedia.org/wiki/Jan_Werich</a:t>
            </a:r>
            <a:r>
              <a:rPr lang="cs-CZ" sz="1600" b="0" dirty="0"/>
              <a:t> ; 3. 3. 2014</a:t>
            </a:r>
            <a:endParaRPr lang="cs-CZ" sz="1600" b="0" dirty="0" smtClean="0"/>
          </a:p>
          <a:p>
            <a:pPr marL="395478" indent="-285750">
              <a:buFontTx/>
              <a:buChar char="-"/>
            </a:pPr>
            <a:r>
              <a:rPr lang="cs-CZ" sz="1600" b="0" dirty="0">
                <a:hlinkClick r:id="rId13"/>
              </a:rPr>
              <a:t>http://</a:t>
            </a:r>
            <a:r>
              <a:rPr lang="cs-CZ" sz="1600" b="0" dirty="0" smtClean="0">
                <a:hlinkClick r:id="rId13"/>
              </a:rPr>
              <a:t>cs.wikipedia.org/wiki/Jaroslav_Je%C5%BEek</a:t>
            </a:r>
            <a:r>
              <a:rPr lang="cs-CZ" sz="1600" b="0" dirty="0"/>
              <a:t> ; 3. 3. 2014</a:t>
            </a:r>
            <a:endParaRPr lang="cs-CZ" sz="1600" b="0" dirty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 smtClean="0"/>
          </a:p>
          <a:p>
            <a:pPr marL="395478" indent="-285750">
              <a:buFontTx/>
              <a:buChar char="-"/>
            </a:pPr>
            <a:endParaRPr lang="cs-CZ" sz="1600" b="0" dirty="0"/>
          </a:p>
          <a:p>
            <a:pPr marL="109728" indent="0">
              <a:buNone/>
            </a:pPr>
            <a:endParaRPr lang="cs-CZ" sz="1600" dirty="0"/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na jevišti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b="0" dirty="0" smtClean="0"/>
              <a:t>Dostáváme se ke spojení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dirty="0" smtClean="0"/>
              <a:t>hudby,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dirty="0" smtClean="0"/>
              <a:t>zpěvu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dirty="0" smtClean="0"/>
              <a:t>a divadelního představení.</a:t>
            </a:r>
          </a:p>
          <a:p>
            <a:endParaRPr lang="cs-CZ" b="0" dirty="0"/>
          </a:p>
          <a:p>
            <a:r>
              <a:rPr lang="cs-CZ" b="0" dirty="0" smtClean="0"/>
              <a:t>Budeme mluvit hlavně o 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OPEŘE</a:t>
            </a:r>
            <a:r>
              <a:rPr lang="cs-CZ" b="0" dirty="0" smtClean="0"/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OPERETĚ</a:t>
            </a:r>
            <a:r>
              <a:rPr lang="cs-CZ" b="0" dirty="0" smtClean="0"/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MUZIKÁLU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A</a:t>
            </a:r>
            <a:r>
              <a:rPr lang="cs-CZ" b="0" dirty="0" smtClean="0"/>
              <a:t> </a:t>
            </a:r>
            <a:r>
              <a:rPr lang="cs-CZ" dirty="0" smtClean="0"/>
              <a:t>HUDEBNÍ REVUE</a:t>
            </a:r>
            <a:r>
              <a:rPr lang="cs-CZ" b="0" dirty="0" smtClean="0"/>
              <a:t>.</a:t>
            </a:r>
          </a:p>
          <a:p>
            <a:r>
              <a:rPr lang="cs-CZ" b="0" dirty="0"/>
              <a:t>	</a:t>
            </a:r>
            <a:r>
              <a:rPr lang="cs-CZ" b="0" dirty="0" smtClean="0"/>
              <a:t>			     </a:t>
            </a:r>
            <a:r>
              <a:rPr lang="cs-CZ" b="0" i="1" dirty="0" smtClean="0"/>
              <a:t>Státní opera v Praze</a:t>
            </a:r>
            <a:endParaRPr lang="cs-CZ" b="0" i="1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681080" cy="27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cs-CZ" b="0" dirty="0" smtClean="0"/>
              <a:t>Vznikla na počátku 17. století v Itálii.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b="0" dirty="0" smtClean="0"/>
              <a:t>První opery čerpaly náměty z antiky (z dějin starověkého Řecka).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b="0" dirty="0" smtClean="0"/>
              <a:t>Zpívalo se většinou italsky. Až později v národních jazycích.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b="0" dirty="0"/>
          </a:p>
          <a:p>
            <a:r>
              <a:rPr lang="cs-CZ" b="0" i="1" dirty="0" smtClean="0"/>
              <a:t>Poslechněme si ukázku z opery </a:t>
            </a:r>
            <a:r>
              <a:rPr lang="cs-CZ" b="0" i="1" dirty="0" smtClean="0">
                <a:hlinkClick r:id="rId2"/>
              </a:rPr>
              <a:t>Xerxes</a:t>
            </a:r>
            <a:r>
              <a:rPr lang="cs-CZ" b="0" i="1" dirty="0" smtClean="0"/>
              <a:t> německého skladatele Georga Friedricha Händela</a:t>
            </a:r>
            <a:r>
              <a:rPr lang="cs-CZ" b="0" i="1" dirty="0" smtClean="0"/>
              <a:t>.</a:t>
            </a:r>
          </a:p>
          <a:p>
            <a:endParaRPr lang="cs-CZ" b="0" i="1" dirty="0"/>
          </a:p>
          <a:p>
            <a:endParaRPr lang="cs-CZ" b="0" i="1" dirty="0" smtClean="0"/>
          </a:p>
          <a:p>
            <a:endParaRPr lang="cs-CZ" b="0" i="1" dirty="0"/>
          </a:p>
          <a:p>
            <a:endParaRPr lang="cs-CZ" b="0" i="1" dirty="0" smtClean="0"/>
          </a:p>
          <a:p>
            <a:endParaRPr lang="cs-CZ" b="0" i="1" dirty="0"/>
          </a:p>
          <a:p>
            <a:r>
              <a:rPr lang="cs-CZ" b="0" i="1" dirty="0" smtClean="0"/>
              <a:t>                          Babylonská věž</a:t>
            </a:r>
            <a:endParaRPr lang="cs-CZ" b="0" i="1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16499"/>
            <a:ext cx="4211960" cy="30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dirty="0" smtClean="0"/>
              <a:t>Opera se rozděluje na různé části:</a:t>
            </a:r>
          </a:p>
          <a:p>
            <a:endParaRPr lang="cs-CZ" i="1" dirty="0" smtClean="0"/>
          </a:p>
          <a:p>
            <a:r>
              <a:rPr lang="cs-CZ" i="1" dirty="0" smtClean="0"/>
              <a:t>Árie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Uzavřená část opery, kde pěvec (pěvkyně) ukazuje krásu melodie a možnosti svého hlasu.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Děj opery se jakoby zastaví, a pěvec „vypráví“ o svých pocitech, náladách.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  <a:p>
            <a:r>
              <a:rPr lang="cs-CZ" i="1" dirty="0" smtClean="0"/>
              <a:t>Recitativ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Zpívá se v malém tónovém rozsahu, důraz je kladen na rytmus řeči (aby bylo slovům dobře rozumět).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Recitativ můžeme přirovnat k místu ve filmu, kde mezi sebou jednotlivé postavy mluví.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6320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i="1" dirty="0" smtClean="0"/>
              <a:t>Duet (tercet)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Zpívají spolu dva (tři) zpěváci dohromady.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Jde o jakousi „árii pro dva“.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Takovým duetem je třeba duet Jeníka a Mařenky </a:t>
            </a:r>
            <a:r>
              <a:rPr lang="cs-CZ" b="0" dirty="0" smtClean="0">
                <a:hlinkClick r:id="rId2"/>
              </a:rPr>
              <a:t>„Věrné naše milování“</a:t>
            </a:r>
            <a:r>
              <a:rPr lang="cs-CZ" b="0" dirty="0" smtClean="0"/>
              <a:t> z opery Prodaná nevěsta od B. Smetany.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740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OPERA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b="0" dirty="0" smtClean="0"/>
              <a:t>Připomeňme si jména některých významných operních skladatelů: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Wolfgang Amadeus Mozart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Antonín Dvořák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Bedřich Smetana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Leoš Janáček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Bohuslav Martinů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Richard Wagner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/>
              <a:t>Giuseppe Verdi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425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err="1" smtClean="0">
                <a:latin typeface="Algerian" pitchFamily="82" charset="0"/>
              </a:rPr>
              <a:t>OPEreta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Objevuje se v 19. století.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Vedle zpívaných částí se objevují i části mluvené.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Hudba má lehčí ráz než v opeře.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Děj bývá zábavnější. Jakoby z běžného života.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b="0" dirty="0" smtClean="0"/>
              <a:t>V operetě najdeme i mnoho oblíbených tanců</a:t>
            </a:r>
            <a:br>
              <a:rPr lang="cs-CZ" b="0" dirty="0" smtClean="0"/>
            </a:br>
            <a:r>
              <a:rPr lang="cs-CZ" b="0" dirty="0" smtClean="0"/>
              <a:t>(např. skladatelé z Vídně vkládali do oper valčíky).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165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err="1" smtClean="0">
                <a:latin typeface="Algerian" pitchFamily="82" charset="0"/>
              </a:rPr>
              <a:t>OPEreta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Jacques </a:t>
            </a:r>
            <a:r>
              <a:rPr lang="cs-CZ" dirty="0" err="1" smtClean="0">
                <a:hlinkClick r:id="rId2"/>
              </a:rPr>
              <a:t>Offenbach</a:t>
            </a:r>
            <a:r>
              <a:rPr lang="cs-CZ" dirty="0" smtClean="0"/>
              <a:t> (1819 – 1880)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b="0" dirty="0" smtClean="0"/>
              <a:t>Jeden z nejvýznamnějších představitelů a tvůrců operety.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b="0" dirty="0" smtClean="0"/>
              <a:t>V jeho operetách často zazníval </a:t>
            </a:r>
            <a:r>
              <a:rPr lang="cs-CZ" dirty="0" smtClean="0"/>
              <a:t>kankán</a:t>
            </a:r>
            <a:r>
              <a:rPr lang="cs-CZ" b="0" dirty="0" smtClean="0"/>
              <a:t>.</a:t>
            </a:r>
            <a:br>
              <a:rPr lang="cs-CZ" b="0" dirty="0" smtClean="0"/>
            </a:br>
            <a:r>
              <a:rPr lang="cs-CZ" b="0" dirty="0" smtClean="0"/>
              <a:t>Ukázka je z operety </a:t>
            </a:r>
            <a:r>
              <a:rPr lang="cs-CZ" b="0" dirty="0" smtClean="0">
                <a:hlinkClick r:id="rId3"/>
              </a:rPr>
              <a:t>Orfeus v podsvětí</a:t>
            </a:r>
            <a:r>
              <a:rPr lang="cs-CZ" b="0" dirty="0" smtClean="0"/>
              <a:t>.</a:t>
            </a: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87731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err="1" smtClean="0">
                <a:latin typeface="Algerian" pitchFamily="82" charset="0"/>
              </a:rPr>
              <a:t>OPEreta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Johann </a:t>
            </a:r>
            <a:r>
              <a:rPr lang="cs-CZ" dirty="0" err="1" smtClean="0">
                <a:hlinkClick r:id="rId2"/>
              </a:rPr>
              <a:t>Strauss</a:t>
            </a:r>
            <a:r>
              <a:rPr lang="cs-CZ" dirty="0" smtClean="0">
                <a:hlinkClick r:id="rId2"/>
              </a:rPr>
              <a:t> mladší</a:t>
            </a:r>
            <a:r>
              <a:rPr lang="cs-CZ" dirty="0" smtClean="0"/>
              <a:t> (1825 – 1899)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b="0" dirty="0" smtClean="0"/>
              <a:t>Rakouský mistr operetního žánru.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b="0" dirty="0" smtClean="0"/>
              <a:t>V jeho operetách se často objevují populární vídeňské valčíky.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b="0" dirty="0" smtClean="0"/>
              <a:t>Nejznámější operety jsou: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>
                <a:hlinkClick r:id="rId3"/>
              </a:rPr>
              <a:t>Netopýr</a:t>
            </a:r>
            <a:endParaRPr lang="cs-CZ" b="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cs-CZ" b="0" dirty="0" smtClean="0">
                <a:hlinkClick r:id="rId4"/>
              </a:rPr>
              <a:t>Cikánský baron</a:t>
            </a: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33337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659</TotalTime>
  <Words>1057</Words>
  <Application>Microsoft Office PowerPoint</Application>
  <PresentationFormat>Předvádění na obrazovce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Základní</vt:lpstr>
      <vt:lpstr>Prezentace aplikace PowerPoint</vt:lpstr>
      <vt:lpstr>Hudba na jevišti</vt:lpstr>
      <vt:lpstr>OPERA</vt:lpstr>
      <vt:lpstr>OPERA</vt:lpstr>
      <vt:lpstr>OPERA</vt:lpstr>
      <vt:lpstr>OPERA</vt:lpstr>
      <vt:lpstr>OPEreta</vt:lpstr>
      <vt:lpstr>OPEreta</vt:lpstr>
      <vt:lpstr>OPEreta</vt:lpstr>
      <vt:lpstr>Opera a OPEreta</vt:lpstr>
      <vt:lpstr>Muzikál a hudební revue</vt:lpstr>
      <vt:lpstr>Muzikál a hudební revue</vt:lpstr>
      <vt:lpstr>Opera nebo muzikál</vt:lpstr>
      <vt:lpstr>Zdroje: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Čenda</cp:lastModifiedBy>
  <cp:revision>187</cp:revision>
  <dcterms:created xsi:type="dcterms:W3CDTF">2013-09-12T16:15:38Z</dcterms:created>
  <dcterms:modified xsi:type="dcterms:W3CDTF">2014-07-31T09:40:56Z</dcterms:modified>
</cp:coreProperties>
</file>