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86" r:id="rId8"/>
    <p:sldId id="280" r:id="rId9"/>
    <p:sldId id="281" r:id="rId10"/>
    <p:sldId id="282" r:id="rId11"/>
    <p:sldId id="258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73" d="100"/>
          <a:sy n="73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6.8.2014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6.8.2014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6.8.2014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6.8.2014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6.8.2014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6.8.2014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6.8.2014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6.8.2014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6.8.2014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6.8.2014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6.8.2014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15110D4-79DE-4A67-9663-46A3EDA7B67F}" type="datetimeFigureOut">
              <a:rPr lang="cs-CZ" smtClean="0"/>
              <a:pPr/>
              <a:t>6.8.2014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Petr_Nov%C3%A1k" TargetMode="External"/><Relationship Id="rId2" Type="http://schemas.openxmlformats.org/officeDocument/2006/relationships/hyperlink" Target="http://cs.wikipedia.org/wiki/Juventus_(skupina)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Miki_Volek" TargetMode="External"/><Relationship Id="rId13" Type="http://schemas.openxmlformats.org/officeDocument/2006/relationships/hyperlink" Target="http://cs.wikipedia.org/wiki/Miroslav_Berka" TargetMode="External"/><Relationship Id="rId18" Type="http://schemas.openxmlformats.org/officeDocument/2006/relationships/hyperlink" Target="http://www.youtube.com/watch?v=jyHGocSRz2g" TargetMode="External"/><Relationship Id="rId3" Type="http://schemas.openxmlformats.org/officeDocument/2006/relationships/hyperlink" Target="http://commons.wikimedia.org/wiki/File:Sputnici_1962.jpg" TargetMode="External"/><Relationship Id="rId21" Type="http://schemas.openxmlformats.org/officeDocument/2006/relationships/hyperlink" Target="http://cs.wikipedia.org/wiki/The_Matadors" TargetMode="External"/><Relationship Id="rId7" Type="http://schemas.openxmlformats.org/officeDocument/2006/relationships/hyperlink" Target="http://cs.wikipedia.org/wiki/Sputnici" TargetMode="External"/><Relationship Id="rId12" Type="http://schemas.openxmlformats.org/officeDocument/2006/relationships/hyperlink" Target="http://cs.wikipedia.org/wiki/Jan_Anton%C3%ADn_Pac%C3%A1k" TargetMode="External"/><Relationship Id="rId17" Type="http://schemas.openxmlformats.org/officeDocument/2006/relationships/hyperlink" Target="http://www.youtube.com/watch?v=m_4TWTQn66M" TargetMode="External"/><Relationship Id="rId2" Type="http://schemas.openxmlformats.org/officeDocument/2006/relationships/hyperlink" Target="http://commons.wikimedia.org/wiki/File:Fats_Domino_Hamburg_1973_1605730021.jpg" TargetMode="External"/><Relationship Id="rId16" Type="http://schemas.openxmlformats.org/officeDocument/2006/relationships/hyperlink" Target="http://www.youtube.com/watch?v=q0SSoENfn1M" TargetMode="External"/><Relationship Id="rId20" Type="http://schemas.openxmlformats.org/officeDocument/2006/relationships/hyperlink" Target="http://cs.wikipedia.org/wiki/Mefisto_(hudebn%C3%AD_skupina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X2ZOxzsBE8A" TargetMode="External"/><Relationship Id="rId11" Type="http://schemas.openxmlformats.org/officeDocument/2006/relationships/hyperlink" Target="http://cs.wikipedia.org/wiki/Ladislav_Klein" TargetMode="External"/><Relationship Id="rId24" Type="http://schemas.openxmlformats.org/officeDocument/2006/relationships/hyperlink" Target="http://www.bestia.cz/olympic/cs/5-fotogalerie-olympic.html/olympic-lucerna-18-12-2009/" TargetMode="External"/><Relationship Id="rId5" Type="http://schemas.openxmlformats.org/officeDocument/2006/relationships/hyperlink" Target="http://www.karaoketexty.cz/fotky/olympic-355/255286" TargetMode="External"/><Relationship Id="rId15" Type="http://schemas.openxmlformats.org/officeDocument/2006/relationships/hyperlink" Target="http://www.youtube.com/watch?v=yb3DMXhfdY8" TargetMode="External"/><Relationship Id="rId23" Type="http://schemas.openxmlformats.org/officeDocument/2006/relationships/hyperlink" Target="http://cs.wikipedia.org/wiki/Petr_Nov%C3%A1k" TargetMode="External"/><Relationship Id="rId10" Type="http://schemas.openxmlformats.org/officeDocument/2006/relationships/hyperlink" Target="http://www.bestia.cz/olympic/cs/22-pavel-chrastina.html" TargetMode="External"/><Relationship Id="rId19" Type="http://schemas.openxmlformats.org/officeDocument/2006/relationships/hyperlink" Target="http://www.youtube.com/watch?v=GEul7ClVrUE" TargetMode="External"/><Relationship Id="rId4" Type="http://schemas.openxmlformats.org/officeDocument/2006/relationships/hyperlink" Target="http://www.ireport.cz/smrt-si-rika-rock-n-roll/17667-smrt-si-rika-rocknroll-miki-volek-100.html" TargetMode="External"/><Relationship Id="rId9" Type="http://schemas.openxmlformats.org/officeDocument/2006/relationships/hyperlink" Target="http://cs.wikipedia.org/wiki/Petr_Janda" TargetMode="External"/><Relationship Id="rId14" Type="http://schemas.openxmlformats.org/officeDocument/2006/relationships/hyperlink" Target="http://www.youtube.com/watch?v=PvqGcF3ffEg" TargetMode="External"/><Relationship Id="rId22" Type="http://schemas.openxmlformats.org/officeDocument/2006/relationships/hyperlink" Target="http://cs.wikipedia.org/wiki/Juventus_(skupina)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www.youtube.com/watch?v=X2ZOxzsBE8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s.wikipedia.org/wiki/Sputnic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eport.cz/images/ireport/clanky/Miki_Volek/miki_02.jpg" TargetMode="External"/><Relationship Id="rId2" Type="http://schemas.openxmlformats.org/officeDocument/2006/relationships/hyperlink" Target="http://cs.wikipedia.org/wiki/Miki_Vole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z/url?sa=i&amp;source=images&amp;cd=&amp;cad=rja&amp;uact=8&amp;docid=x-kghn_Foko74M&amp;tbnid=C72SBdYbrO3iTM:&amp;ved=0CAgQjRw&amp;url=http://www.karaoketexty.cz/fotky/olympic-355/255286&amp;ei=dAPiU8SBB4aF4gTJ7oDQCA&amp;psig=AFQjCNHP-63IMo6C0YneA1GwVoxVmHKcyw&amp;ust=140740734818272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stia.cz/olympic/cs/22-pavel-chrastina.html" TargetMode="External"/><Relationship Id="rId2" Type="http://schemas.openxmlformats.org/officeDocument/2006/relationships/hyperlink" Target="http://cs.wikipedia.org/wiki/Petr_Jand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Miroslav_Berka" TargetMode="External"/><Relationship Id="rId5" Type="http://schemas.openxmlformats.org/officeDocument/2006/relationships/hyperlink" Target="http://cs.wikipedia.org/wiki/Jan_Anton%C3%ADn_Pac%C3%A1k" TargetMode="External"/><Relationship Id="rId4" Type="http://schemas.openxmlformats.org/officeDocument/2006/relationships/hyperlink" Target="http://cs.wikipedia.org/wiki/Ladislav_Klein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hyperlink" Target="http://www.youtube.com/watch?v=yb3DMXhfdY8" TargetMode="External"/><Relationship Id="rId7" Type="http://schemas.openxmlformats.org/officeDocument/2006/relationships/hyperlink" Target="http://www.youtube.com/watch?v=GEul7ClVrUE" TargetMode="External"/><Relationship Id="rId2" Type="http://schemas.openxmlformats.org/officeDocument/2006/relationships/hyperlink" Target="http://www.youtube.com/watch?v=PvqGcF3ffE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jyHGocSRz2g" TargetMode="External"/><Relationship Id="rId5" Type="http://schemas.openxmlformats.org/officeDocument/2006/relationships/hyperlink" Target="http://www.youtube.com/watch?v=m_4TWTQn66M" TargetMode="External"/><Relationship Id="rId4" Type="http://schemas.openxmlformats.org/officeDocument/2006/relationships/hyperlink" Target="http://www.youtube.com/watch?v=q0SSoENfn1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The_Matadors" TargetMode="External"/><Relationship Id="rId2" Type="http://schemas.openxmlformats.org/officeDocument/2006/relationships/hyperlink" Target="http://cs.wikipedia.org/wiki/Mefisto_(hudebn%C3%AD_skupina)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835696" y="1556792"/>
            <a:ext cx="547260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ZŠ a MŠ Brno, Křenová 21</a:t>
            </a:r>
          </a:p>
          <a:p>
            <a:pPr algn="ctr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CZ.1.07/1.4.00/21.3691, Dobrá šance pro děti</a:t>
            </a:r>
          </a:p>
          <a:p>
            <a:pPr algn="ctr"/>
            <a:endParaRPr lang="cs-CZ" dirty="0" smtClean="0"/>
          </a:p>
        </p:txBody>
      </p:sp>
      <p:sp>
        <p:nvSpPr>
          <p:cNvPr id="9" name="Obdélník 8"/>
          <p:cNvSpPr/>
          <p:nvPr/>
        </p:nvSpPr>
        <p:spPr>
          <a:xfrm>
            <a:off x="1835696" y="5621184"/>
            <a:ext cx="53285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Tento materiál byl vytvořen v rámci projektu</a:t>
            </a:r>
          </a:p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Inovace ve vzdělávání na naší škole</a:t>
            </a:r>
          </a:p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 rámci OP Vzdělávání pro konkurenceschopnost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143" y="70892"/>
            <a:ext cx="6081713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963617" y="2204864"/>
            <a:ext cx="771283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Vzdělávací oblast: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Umění a kultura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Předmět: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Hudební výchova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Název: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60. léta – Big beat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Označení: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VY_32_Inovace_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Li06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Mgr. Zdeněk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Lichtneger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Ověřeno (datum, třída, vyučující): </a:t>
            </a:r>
            <a:br>
              <a:rPr lang="cs-C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22. 4. 2014, 9. A, Mgr. Zdeněk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Lichtneger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Stručná anotace: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Určeno žákům 9. ročníku. Seznámení se s hudebním stylem Big beat, českými big beatovými skupinami. Skupinou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Olympic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členy a tvorbou. Poslech nejznámějších písní skupiny.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Pomůcky: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Počítač připojený k internetu, projektor.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cs-CZ" i="1" dirty="0" smtClean="0">
                <a:latin typeface="Algerian" pitchFamily="82" charset="0"/>
              </a:rPr>
              <a:t>Big beat </a:t>
            </a:r>
            <a:r>
              <a:rPr lang="cs-CZ" sz="2000" i="1" dirty="0" smtClean="0">
                <a:latin typeface="Algerian" pitchFamily="82" charset="0"/>
              </a:rPr>
              <a:t>60. let</a:t>
            </a:r>
            <a:endParaRPr lang="cs-CZ" sz="2000" i="1" dirty="0">
              <a:latin typeface="Algerian" pitchFamily="82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26876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i="1" dirty="0" smtClean="0"/>
              <a:t>Další kapely té doby:</a:t>
            </a:r>
          </a:p>
          <a:p>
            <a:pPr>
              <a:buFont typeface="Wingdings" pitchFamily="2" charset="2"/>
              <a:buChar char="v"/>
            </a:pPr>
            <a:r>
              <a:rPr lang="cs-CZ" b="1" dirty="0" err="1" smtClean="0">
                <a:hlinkClick r:id="rId2"/>
              </a:rPr>
              <a:t>Juventus</a:t>
            </a:r>
            <a:r>
              <a:rPr lang="cs-CZ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Pražská skupina s českými písněmi.</a:t>
            </a:r>
          </a:p>
          <a:p>
            <a:pPr>
              <a:buFont typeface="Wingdings" pitchFamily="2" charset="2"/>
              <a:buChar char="ü"/>
            </a:pPr>
            <a:r>
              <a:rPr lang="cs-CZ" dirty="0" err="1" smtClean="0"/>
              <a:t>Zpěvak</a:t>
            </a:r>
            <a:r>
              <a:rPr lang="cs-CZ" dirty="0" smtClean="0"/>
              <a:t> Karel Černoch</a:t>
            </a:r>
          </a:p>
          <a:p>
            <a:pPr>
              <a:buFont typeface="Wingdings" pitchFamily="2" charset="2"/>
              <a:buChar char="ü"/>
            </a:pPr>
            <a:endParaRPr lang="cs-CZ" dirty="0"/>
          </a:p>
          <a:p>
            <a:pPr>
              <a:buFont typeface="Wingdings" pitchFamily="2" charset="2"/>
              <a:buChar char="v"/>
            </a:pPr>
            <a:r>
              <a:rPr lang="cs-CZ" b="1" dirty="0" smtClean="0">
                <a:hlinkClick r:id="rId3"/>
              </a:rPr>
              <a:t>Petr Novák</a:t>
            </a:r>
            <a:r>
              <a:rPr lang="cs-CZ" b="1" dirty="0" smtClean="0"/>
              <a:t> </a:t>
            </a:r>
            <a:r>
              <a:rPr lang="cs-CZ" dirty="0" smtClean="0"/>
              <a:t>– skladatel a interpret známých písní (Já budu chodit po špičkách, Náhrobní kámen, Klaunova zpověď, aj.)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7257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Zdroje: </a:t>
            </a:r>
            <a:endParaRPr lang="cs-CZ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472608"/>
          </a:xfrm>
        </p:spPr>
        <p:txBody>
          <a:bodyPr>
            <a:normAutofit fontScale="77500" lnSpcReduction="20000"/>
          </a:bodyPr>
          <a:lstStyle/>
          <a:p>
            <a:pPr marL="395478" indent="-285750">
              <a:buFontTx/>
              <a:buChar char="-"/>
            </a:pPr>
            <a:r>
              <a:rPr lang="cs-CZ" sz="1600" dirty="0" smtClean="0"/>
              <a:t>CHARALAMBIDIS</a:t>
            </a:r>
            <a:r>
              <a:rPr lang="cs-CZ" sz="1600" dirty="0"/>
              <a:t>, Alexandros. </a:t>
            </a:r>
            <a:r>
              <a:rPr lang="cs-CZ" sz="1600" i="1" dirty="0"/>
              <a:t>Hudební výchova pro </a:t>
            </a:r>
            <a:r>
              <a:rPr lang="cs-CZ" sz="1600" i="1" dirty="0" smtClean="0"/>
              <a:t>9. </a:t>
            </a:r>
            <a:r>
              <a:rPr lang="cs-CZ" sz="1600" i="1" dirty="0"/>
              <a:t>ročník základní školy</a:t>
            </a:r>
            <a:r>
              <a:rPr lang="cs-CZ" sz="1600" dirty="0"/>
              <a:t>. 1. vyd. Praha: SPN - pedagogické nakladatelství, 2002, </a:t>
            </a:r>
            <a:r>
              <a:rPr lang="cs-CZ" sz="1600" dirty="0" smtClean="0"/>
              <a:t>128 </a:t>
            </a:r>
            <a:r>
              <a:rPr lang="cs-CZ" sz="1600" dirty="0"/>
              <a:t>s. ISBN </a:t>
            </a:r>
            <a:r>
              <a:rPr lang="cs-CZ" sz="1600" dirty="0" smtClean="0"/>
              <a:t>80-7235-012-9.</a:t>
            </a:r>
          </a:p>
          <a:p>
            <a:pPr marL="395478" indent="-285750">
              <a:buFontTx/>
              <a:buChar char="-"/>
            </a:pPr>
            <a:r>
              <a:rPr lang="cs-CZ" sz="1600" dirty="0"/>
              <a:t>„</a:t>
            </a:r>
            <a:r>
              <a:rPr lang="cs-CZ" sz="1600" dirty="0" err="1"/>
              <a:t>Fats</a:t>
            </a:r>
            <a:r>
              <a:rPr lang="cs-CZ" sz="1600" dirty="0"/>
              <a:t> Domino Hamburg 1973 1605730021“ od Heinrich </a:t>
            </a:r>
            <a:r>
              <a:rPr lang="cs-CZ" sz="1600" dirty="0" err="1"/>
              <a:t>Klaffs</a:t>
            </a:r>
            <a:r>
              <a:rPr lang="cs-CZ" sz="1600" dirty="0"/>
              <a:t> – </a:t>
            </a:r>
            <a:r>
              <a:rPr lang="cs-CZ" sz="1600" dirty="0" err="1"/>
              <a:t>originally</a:t>
            </a:r>
            <a:r>
              <a:rPr lang="cs-CZ" sz="1600" dirty="0"/>
              <a:t> </a:t>
            </a:r>
            <a:r>
              <a:rPr lang="cs-CZ" sz="1600" dirty="0" err="1"/>
              <a:t>posted</a:t>
            </a:r>
            <a:r>
              <a:rPr lang="cs-CZ" sz="1600" dirty="0"/>
              <a:t> to </a:t>
            </a:r>
            <a:r>
              <a:rPr lang="cs-CZ" sz="1600" dirty="0" err="1"/>
              <a:t>Flickr</a:t>
            </a:r>
            <a:r>
              <a:rPr lang="cs-CZ" sz="1600" dirty="0"/>
              <a:t> as </a:t>
            </a:r>
            <a:r>
              <a:rPr lang="cs-CZ" sz="1600" dirty="0" err="1"/>
              <a:t>Fats</a:t>
            </a:r>
            <a:r>
              <a:rPr lang="cs-CZ" sz="1600" dirty="0"/>
              <a:t> Domino 1605730021. Licencováno pod </a:t>
            </a:r>
            <a:r>
              <a:rPr lang="cs-CZ" sz="1600" dirty="0" err="1"/>
              <a:t>Creative</a:t>
            </a:r>
            <a:r>
              <a:rPr lang="cs-CZ" sz="1600" dirty="0"/>
              <a:t> </a:t>
            </a:r>
            <a:r>
              <a:rPr lang="cs-CZ" sz="1600" dirty="0" err="1"/>
              <a:t>Commons</a:t>
            </a:r>
            <a:r>
              <a:rPr lang="cs-CZ" sz="1600" dirty="0"/>
              <a:t> </a:t>
            </a:r>
            <a:r>
              <a:rPr lang="cs-CZ" sz="1600" dirty="0" err="1"/>
              <a:t>Attribution-Share</a:t>
            </a:r>
            <a:r>
              <a:rPr lang="cs-CZ" sz="1600" dirty="0"/>
              <a:t> </a:t>
            </a:r>
            <a:r>
              <a:rPr lang="cs-CZ" sz="1600" dirty="0" err="1"/>
              <a:t>Alike</a:t>
            </a:r>
            <a:r>
              <a:rPr lang="cs-CZ" sz="1600" dirty="0"/>
              <a:t> 2.0 via </a:t>
            </a:r>
            <a:r>
              <a:rPr lang="cs-CZ" sz="1600" dirty="0" err="1"/>
              <a:t>Wikimedia</a:t>
            </a:r>
            <a:r>
              <a:rPr lang="cs-CZ" sz="1600" dirty="0"/>
              <a:t> </a:t>
            </a:r>
            <a:r>
              <a:rPr lang="cs-CZ" sz="1600" dirty="0" err="1"/>
              <a:t>Commons</a:t>
            </a:r>
            <a:r>
              <a:rPr lang="cs-CZ" sz="1600" dirty="0"/>
              <a:t> - </a:t>
            </a:r>
            <a:r>
              <a:rPr lang="cs-CZ" sz="1600" dirty="0">
                <a:hlinkClick r:id="rId2"/>
              </a:rPr>
              <a:t>http://</a:t>
            </a:r>
            <a:r>
              <a:rPr lang="cs-CZ" sz="1600" dirty="0" smtClean="0">
                <a:hlinkClick r:id="rId2"/>
              </a:rPr>
              <a:t>commons.wikimedia.org/wiki/File:Fats_Domino_Hamburg_1973_1605730021.jpg#mediaviewer/Soubor:Fats_Domino_Hamburg_1973_1605730021.jpg</a:t>
            </a:r>
            <a:r>
              <a:rPr lang="cs-CZ" sz="1600" dirty="0" smtClean="0"/>
              <a:t>; 1. 4.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cs-CZ" sz="1600" dirty="0"/>
              <a:t>„</a:t>
            </a:r>
            <a:r>
              <a:rPr lang="cs-CZ" sz="1600" dirty="0" err="1"/>
              <a:t>Sputnici</a:t>
            </a:r>
            <a:r>
              <a:rPr lang="cs-CZ" sz="1600" dirty="0"/>
              <a:t> 1962“ od MUDr. Přemysl Hněvkovský – archiv fotografií MUDr. Přemysla Hněvkovského. Licencováno pod </a:t>
            </a:r>
            <a:r>
              <a:rPr lang="cs-CZ" sz="1600" dirty="0" err="1"/>
              <a:t>Creative</a:t>
            </a:r>
            <a:r>
              <a:rPr lang="cs-CZ" sz="1600" dirty="0"/>
              <a:t> </a:t>
            </a:r>
            <a:r>
              <a:rPr lang="cs-CZ" sz="1600" dirty="0" err="1"/>
              <a:t>Commons</a:t>
            </a:r>
            <a:r>
              <a:rPr lang="cs-CZ" sz="1600" dirty="0"/>
              <a:t> </a:t>
            </a:r>
            <a:r>
              <a:rPr lang="cs-CZ" sz="1600" dirty="0" err="1"/>
              <a:t>Attribution-Share</a:t>
            </a:r>
            <a:r>
              <a:rPr lang="cs-CZ" sz="1600" dirty="0"/>
              <a:t> </a:t>
            </a:r>
            <a:r>
              <a:rPr lang="cs-CZ" sz="1600" dirty="0" err="1"/>
              <a:t>Alike</a:t>
            </a:r>
            <a:r>
              <a:rPr lang="cs-CZ" sz="1600" dirty="0"/>
              <a:t> 3.0 via </a:t>
            </a:r>
            <a:r>
              <a:rPr lang="cs-CZ" sz="1600" dirty="0" err="1"/>
              <a:t>Wikimedia</a:t>
            </a:r>
            <a:r>
              <a:rPr lang="cs-CZ" sz="1600" dirty="0"/>
              <a:t> </a:t>
            </a:r>
            <a:r>
              <a:rPr lang="cs-CZ" sz="1600" dirty="0" err="1"/>
              <a:t>Commons</a:t>
            </a:r>
            <a:r>
              <a:rPr lang="cs-CZ" sz="1600" dirty="0"/>
              <a:t> - </a:t>
            </a:r>
            <a:r>
              <a:rPr lang="cs-CZ" sz="1600" dirty="0">
                <a:hlinkClick r:id="rId3"/>
              </a:rPr>
              <a:t>http://</a:t>
            </a:r>
            <a:r>
              <a:rPr lang="cs-CZ" sz="1600" dirty="0" smtClean="0">
                <a:hlinkClick r:id="rId3"/>
              </a:rPr>
              <a:t>commons.wikimedia.org/wiki/File:Sputnici_1962.jpg#mediaviewer/Soubor:Sputnici_1962.jpg</a:t>
            </a:r>
            <a:r>
              <a:rPr lang="cs-CZ" sz="1600" dirty="0"/>
              <a:t> ; 1. 4.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cs-CZ" sz="1600" dirty="0">
                <a:hlinkClick r:id="rId4"/>
              </a:rPr>
              <a:t>http://</a:t>
            </a:r>
            <a:r>
              <a:rPr lang="cs-CZ" sz="1600" dirty="0" smtClean="0">
                <a:hlinkClick r:id="rId4"/>
              </a:rPr>
              <a:t>www.ireport.cz/smrt-si-rika-rock-n-roll/17667-smrt-si-rika-rocknroll-miki-volek-100.html</a:t>
            </a:r>
            <a:r>
              <a:rPr lang="cs-CZ" sz="1600" dirty="0"/>
              <a:t> ; 1. 4.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cs-CZ" sz="1600" dirty="0">
                <a:hlinkClick r:id="rId5"/>
              </a:rPr>
              <a:t>http://</a:t>
            </a:r>
            <a:r>
              <a:rPr lang="cs-CZ" sz="1600" dirty="0" smtClean="0">
                <a:hlinkClick r:id="rId5"/>
              </a:rPr>
              <a:t>www.karaoketexty.cz/fotky/olympic-355/255286</a:t>
            </a:r>
            <a:r>
              <a:rPr lang="cs-CZ" sz="1600" dirty="0"/>
              <a:t> ; 1. 4.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/>
              <a:t>big beat, </a:t>
            </a:r>
            <a:r>
              <a:rPr lang="cs-CZ" sz="1600" dirty="0">
                <a:hlinkClick r:id="rId6"/>
              </a:rPr>
              <a:t>http://</a:t>
            </a:r>
            <a:r>
              <a:rPr lang="cs-CZ" sz="1600" dirty="0" smtClean="0">
                <a:hlinkClick r:id="rId6"/>
              </a:rPr>
              <a:t>www.youtube.com/watch?v=X2ZOxzsBE8A</a:t>
            </a:r>
            <a:r>
              <a:rPr lang="cs-CZ" sz="1600" dirty="0"/>
              <a:t> ; 1. 4.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cs-CZ" sz="1600" dirty="0" err="1" smtClean="0"/>
              <a:t>Sputnici</a:t>
            </a:r>
            <a:r>
              <a:rPr lang="cs-CZ" sz="1600" dirty="0"/>
              <a:t>, </a:t>
            </a:r>
            <a:r>
              <a:rPr lang="cs-CZ" sz="1600" dirty="0">
                <a:hlinkClick r:id="rId7"/>
              </a:rPr>
              <a:t>http://</a:t>
            </a:r>
            <a:r>
              <a:rPr lang="cs-CZ" sz="1600" dirty="0" smtClean="0">
                <a:hlinkClick r:id="rId7"/>
              </a:rPr>
              <a:t>cs.wikipedia.org/wiki/Sputnici</a:t>
            </a:r>
            <a:r>
              <a:rPr lang="cs-CZ" sz="1600" dirty="0"/>
              <a:t> ; 1. 4.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cs-CZ" sz="1600" dirty="0" err="1" smtClean="0"/>
              <a:t>Miki</a:t>
            </a:r>
            <a:r>
              <a:rPr lang="cs-CZ" sz="1600" dirty="0"/>
              <a:t> Volek, </a:t>
            </a:r>
            <a:r>
              <a:rPr lang="cs-CZ" sz="1600" dirty="0">
                <a:hlinkClick r:id="rId8"/>
              </a:rPr>
              <a:t>http://</a:t>
            </a:r>
            <a:r>
              <a:rPr lang="cs-CZ" sz="1600" dirty="0" smtClean="0">
                <a:hlinkClick r:id="rId8"/>
              </a:rPr>
              <a:t>cs.wikipedia.org/wiki/Miki_Volek</a:t>
            </a:r>
            <a:r>
              <a:rPr lang="cs-CZ" sz="1600" dirty="0"/>
              <a:t> ; 1. 4.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cs-CZ" sz="1600" dirty="0"/>
              <a:t>Petr Janda, </a:t>
            </a:r>
            <a:r>
              <a:rPr lang="cs-CZ" sz="1600" dirty="0">
                <a:hlinkClick r:id="rId9"/>
              </a:rPr>
              <a:t>http://</a:t>
            </a:r>
            <a:r>
              <a:rPr lang="cs-CZ" sz="1600" dirty="0" smtClean="0">
                <a:hlinkClick r:id="rId9"/>
              </a:rPr>
              <a:t>cs.wikipedia.org/wiki/Petr_Janda</a:t>
            </a:r>
            <a:r>
              <a:rPr lang="cs-CZ" sz="1600" dirty="0"/>
              <a:t> ; 1. 4.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cs-CZ" sz="1600" dirty="0"/>
              <a:t>Pavel Chrastina, </a:t>
            </a:r>
            <a:r>
              <a:rPr lang="cs-CZ" sz="1600" dirty="0">
                <a:hlinkClick r:id="rId10"/>
              </a:rPr>
              <a:t>http://</a:t>
            </a:r>
            <a:r>
              <a:rPr lang="cs-CZ" sz="1600" dirty="0" smtClean="0">
                <a:hlinkClick r:id="rId10"/>
              </a:rPr>
              <a:t>www.bestia.cz/olympic/cs/22-pavel-chrastina.html</a:t>
            </a:r>
            <a:r>
              <a:rPr lang="cs-CZ" sz="1600" dirty="0"/>
              <a:t> ; 1. 4.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cs-CZ" sz="1600" dirty="0" smtClean="0"/>
              <a:t>Ladislav Klein, </a:t>
            </a:r>
            <a:r>
              <a:rPr lang="cs-CZ" sz="1600" dirty="0" smtClean="0">
                <a:hlinkClick r:id="rId11"/>
              </a:rPr>
              <a:t>http</a:t>
            </a:r>
            <a:r>
              <a:rPr lang="cs-CZ" sz="1600" dirty="0">
                <a:hlinkClick r:id="rId11"/>
              </a:rPr>
              <a:t>://</a:t>
            </a:r>
            <a:r>
              <a:rPr lang="cs-CZ" sz="1600" dirty="0" smtClean="0">
                <a:hlinkClick r:id="rId11"/>
              </a:rPr>
              <a:t>cs.wikipedia.org/wiki/Ladislav_Klein</a:t>
            </a:r>
            <a:r>
              <a:rPr lang="cs-CZ" sz="1600" dirty="0"/>
              <a:t> ; 1. 4.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cs-CZ" sz="1600" dirty="0"/>
              <a:t>Jan Antonín Pacák, </a:t>
            </a:r>
            <a:r>
              <a:rPr lang="cs-CZ" sz="1600" dirty="0">
                <a:hlinkClick r:id="rId12"/>
              </a:rPr>
              <a:t>http://</a:t>
            </a:r>
            <a:r>
              <a:rPr lang="cs-CZ" sz="1600" dirty="0" smtClean="0">
                <a:hlinkClick r:id="rId12"/>
              </a:rPr>
              <a:t>cs.wikipedia.org/wiki/Jan_Anton%C3%ADn_Pac%C3%A1k</a:t>
            </a:r>
            <a:r>
              <a:rPr lang="cs-CZ" sz="1600" dirty="0"/>
              <a:t> ; 1. 4.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cs-CZ" sz="1600" dirty="0"/>
              <a:t>Miroslav Berka, </a:t>
            </a:r>
            <a:r>
              <a:rPr lang="cs-CZ" sz="1600" dirty="0">
                <a:hlinkClick r:id="rId13"/>
              </a:rPr>
              <a:t>http://</a:t>
            </a:r>
            <a:r>
              <a:rPr lang="cs-CZ" sz="1600" dirty="0" smtClean="0">
                <a:hlinkClick r:id="rId13"/>
              </a:rPr>
              <a:t>cs.wikipedia.org/wiki/Miroslav_Berka</a:t>
            </a:r>
            <a:r>
              <a:rPr lang="cs-CZ" sz="1600" dirty="0"/>
              <a:t> ; 1. 4.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cs-CZ" sz="1600" dirty="0"/>
              <a:t>Želva, </a:t>
            </a:r>
            <a:r>
              <a:rPr lang="cs-CZ" sz="1600" dirty="0">
                <a:hlinkClick r:id="rId14"/>
              </a:rPr>
              <a:t>http://</a:t>
            </a:r>
            <a:r>
              <a:rPr lang="cs-CZ" sz="1600" dirty="0" smtClean="0">
                <a:hlinkClick r:id="rId14"/>
              </a:rPr>
              <a:t>www.youtube.com/watch?v=PvqGcF3ffEg</a:t>
            </a:r>
            <a:r>
              <a:rPr lang="cs-CZ" sz="1600" dirty="0"/>
              <a:t> ; 1. 4.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cs-CZ" sz="1600" dirty="0" smtClean="0"/>
              <a:t>Snad jsem </a:t>
            </a:r>
            <a:r>
              <a:rPr lang="cs-CZ" sz="1600" dirty="0"/>
              <a:t>to zavinil já, </a:t>
            </a:r>
            <a:r>
              <a:rPr lang="cs-CZ" sz="1600" dirty="0">
                <a:hlinkClick r:id="rId15"/>
              </a:rPr>
              <a:t>http://</a:t>
            </a:r>
            <a:r>
              <a:rPr lang="cs-CZ" sz="1600" dirty="0" smtClean="0">
                <a:hlinkClick r:id="rId15"/>
              </a:rPr>
              <a:t>www.youtube.com/watch?v=yb3DMXhfdY8</a:t>
            </a:r>
            <a:r>
              <a:rPr lang="cs-CZ" sz="1600" dirty="0"/>
              <a:t> ; 1. 4.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cs-CZ" sz="1600" dirty="0" smtClean="0"/>
              <a:t>Dej mi víc </a:t>
            </a:r>
            <a:r>
              <a:rPr lang="cs-CZ" sz="1600" dirty="0"/>
              <a:t>své lásky, </a:t>
            </a:r>
            <a:r>
              <a:rPr lang="cs-CZ" sz="1600" dirty="0">
                <a:hlinkClick r:id="rId16"/>
              </a:rPr>
              <a:t>http://</a:t>
            </a:r>
            <a:r>
              <a:rPr lang="cs-CZ" sz="1600" dirty="0" smtClean="0">
                <a:hlinkClick r:id="rId16"/>
              </a:rPr>
              <a:t>www.youtube.com/watch?v=q0SSoENfn1M</a:t>
            </a:r>
            <a:r>
              <a:rPr lang="cs-CZ" sz="1600" dirty="0"/>
              <a:t> ; 1. 4.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cs-CZ" sz="1600" dirty="0"/>
              <a:t>Jasná zpráva, </a:t>
            </a:r>
            <a:r>
              <a:rPr lang="cs-CZ" sz="1600" dirty="0">
                <a:hlinkClick r:id="rId17"/>
              </a:rPr>
              <a:t>http://</a:t>
            </a:r>
            <a:r>
              <a:rPr lang="cs-CZ" sz="1600" dirty="0" smtClean="0">
                <a:hlinkClick r:id="rId17"/>
              </a:rPr>
              <a:t>www.youtube.com/watch?v=m_4TWTQn66M</a:t>
            </a:r>
            <a:r>
              <a:rPr lang="cs-CZ" sz="1600" dirty="0"/>
              <a:t> ; 1. 4.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cs-CZ" sz="1600" dirty="0"/>
              <a:t>Strejček Jonatán, </a:t>
            </a:r>
            <a:r>
              <a:rPr lang="cs-CZ" sz="1600" dirty="0">
                <a:hlinkClick r:id="rId18"/>
              </a:rPr>
              <a:t>http://</a:t>
            </a:r>
            <a:r>
              <a:rPr lang="cs-CZ" sz="1600" dirty="0" smtClean="0">
                <a:hlinkClick r:id="rId18"/>
              </a:rPr>
              <a:t>www.youtube.com/watch?v=jyHGocSRz2g</a:t>
            </a:r>
            <a:r>
              <a:rPr lang="cs-CZ" sz="1600" dirty="0"/>
              <a:t> ; 1. 4.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cs-CZ" sz="1600" dirty="0" smtClean="0"/>
              <a:t>Okno </a:t>
            </a:r>
            <a:r>
              <a:rPr lang="cs-CZ" sz="1600" dirty="0"/>
              <a:t>mé lásky, </a:t>
            </a:r>
            <a:r>
              <a:rPr lang="cs-CZ" sz="1600" dirty="0">
                <a:hlinkClick r:id="rId19"/>
              </a:rPr>
              <a:t>http://</a:t>
            </a:r>
            <a:r>
              <a:rPr lang="cs-CZ" sz="1600" dirty="0" smtClean="0">
                <a:hlinkClick r:id="rId19"/>
              </a:rPr>
              <a:t>www.youtube.com/watch?v=GEul7ClVrUE</a:t>
            </a:r>
            <a:r>
              <a:rPr lang="cs-CZ" sz="1600" dirty="0"/>
              <a:t> ; 1. 4.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cs-CZ" sz="1600" dirty="0" smtClean="0"/>
              <a:t>Mefisto (hudební </a:t>
            </a:r>
            <a:r>
              <a:rPr lang="cs-CZ" sz="1600" dirty="0" err="1" smtClean="0"/>
              <a:t>ksupina</a:t>
            </a:r>
            <a:r>
              <a:rPr lang="cs-CZ" sz="1600" dirty="0"/>
              <a:t>) </a:t>
            </a:r>
            <a:r>
              <a:rPr lang="cs-CZ" sz="1600" dirty="0">
                <a:hlinkClick r:id="rId20"/>
              </a:rPr>
              <a:t>http://cs.wikipedia.org/wiki/Mefisto_(hudebn%C3%AD_skupina</a:t>
            </a:r>
            <a:r>
              <a:rPr lang="cs-CZ" sz="1600" dirty="0" smtClean="0">
                <a:hlinkClick r:id="rId20"/>
              </a:rPr>
              <a:t>)</a:t>
            </a:r>
            <a:r>
              <a:rPr lang="cs-CZ" sz="1600" dirty="0"/>
              <a:t> ; 1. 4.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cs-CZ" sz="1600" dirty="0" err="1" smtClean="0"/>
              <a:t>Matadors</a:t>
            </a:r>
            <a:r>
              <a:rPr lang="cs-CZ" sz="1600" dirty="0"/>
              <a:t>, </a:t>
            </a:r>
            <a:r>
              <a:rPr lang="cs-CZ" sz="1600" dirty="0">
                <a:hlinkClick r:id="rId21"/>
              </a:rPr>
              <a:t>http://</a:t>
            </a:r>
            <a:r>
              <a:rPr lang="cs-CZ" sz="1600" dirty="0" smtClean="0">
                <a:hlinkClick r:id="rId21"/>
              </a:rPr>
              <a:t>cs.wikipedia.org/wiki/The_Matadors</a:t>
            </a:r>
            <a:r>
              <a:rPr lang="cs-CZ" sz="1600" dirty="0"/>
              <a:t> ; 1. 4.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cs-CZ" sz="1600" dirty="0" err="1" smtClean="0"/>
              <a:t>Juventus</a:t>
            </a:r>
            <a:r>
              <a:rPr lang="cs-CZ" sz="1600" dirty="0"/>
              <a:t>, </a:t>
            </a:r>
            <a:r>
              <a:rPr lang="cs-CZ" sz="1600" dirty="0">
                <a:hlinkClick r:id="rId22"/>
              </a:rPr>
              <a:t>http://cs.wikipedia.org/wiki/</a:t>
            </a:r>
            <a:r>
              <a:rPr lang="cs-CZ" sz="1600" dirty="0" err="1">
                <a:hlinkClick r:id="rId22"/>
              </a:rPr>
              <a:t>Juventus</a:t>
            </a:r>
            <a:r>
              <a:rPr lang="cs-CZ" sz="1600" dirty="0">
                <a:hlinkClick r:id="rId22"/>
              </a:rPr>
              <a:t>_(</a:t>
            </a:r>
            <a:r>
              <a:rPr lang="cs-CZ" sz="1600" dirty="0" smtClean="0">
                <a:hlinkClick r:id="rId22"/>
              </a:rPr>
              <a:t>skupina</a:t>
            </a:r>
            <a:r>
              <a:rPr lang="cs-CZ" sz="1600" dirty="0" smtClean="0">
                <a:hlinkClick r:id="rId22"/>
              </a:rPr>
              <a:t>)</a:t>
            </a:r>
            <a:r>
              <a:rPr lang="cs-CZ" sz="1600" dirty="0"/>
              <a:t> ; 1. 4. 2014</a:t>
            </a:r>
            <a:endParaRPr lang="cs-CZ" sz="1600" dirty="0"/>
          </a:p>
          <a:p>
            <a:pPr marL="395478" indent="-285750">
              <a:buFontTx/>
              <a:buChar char="-"/>
            </a:pPr>
            <a:r>
              <a:rPr lang="cs-CZ" sz="1600" dirty="0" smtClean="0"/>
              <a:t>Petr </a:t>
            </a:r>
            <a:r>
              <a:rPr lang="cs-CZ" sz="1600" dirty="0"/>
              <a:t>Novák, </a:t>
            </a:r>
            <a:r>
              <a:rPr lang="cs-CZ" sz="1600" dirty="0">
                <a:hlinkClick r:id="rId23"/>
              </a:rPr>
              <a:t>http://</a:t>
            </a:r>
            <a:r>
              <a:rPr lang="cs-CZ" sz="1600" dirty="0" smtClean="0">
                <a:hlinkClick r:id="rId23"/>
              </a:rPr>
              <a:t>cs.wikipedia.org/wiki/Petr_Nov%C3%A1k</a:t>
            </a:r>
            <a:r>
              <a:rPr lang="cs-CZ" sz="1600" dirty="0"/>
              <a:t> ; 1. 4.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cs-CZ" sz="1600" dirty="0" err="1" smtClean="0"/>
              <a:t>Olympic</a:t>
            </a:r>
            <a:r>
              <a:rPr lang="cs-CZ" sz="1600" dirty="0"/>
              <a:t>, </a:t>
            </a:r>
            <a:r>
              <a:rPr lang="cs-CZ" sz="1600" dirty="0">
                <a:hlinkClick r:id="rId24"/>
              </a:rPr>
              <a:t>http://www.bestia.cz/olympic/cs/5-fotogalerie-olympic.html/olympic-lucerna-18-12-2009</a:t>
            </a:r>
            <a:r>
              <a:rPr lang="cs-CZ" sz="1600" dirty="0" smtClean="0">
                <a:hlinkClick r:id="rId24"/>
              </a:rPr>
              <a:t>/</a:t>
            </a:r>
            <a:r>
              <a:rPr lang="cs-CZ" sz="1600" dirty="0"/>
              <a:t> ; 1. 4. </a:t>
            </a:r>
            <a:r>
              <a:rPr lang="cs-CZ" sz="1600"/>
              <a:t>2014</a:t>
            </a:r>
            <a:endParaRPr lang="cs-CZ" sz="1600" dirty="0" smtClean="0"/>
          </a:p>
          <a:p>
            <a:pPr marL="109728" indent="0">
              <a:buNone/>
            </a:pPr>
            <a:endParaRPr lang="cs-CZ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cs-CZ" i="1" dirty="0" smtClean="0">
                <a:latin typeface="Algerian" pitchFamily="82" charset="0"/>
              </a:rPr>
              <a:t>Big beat </a:t>
            </a:r>
            <a:r>
              <a:rPr lang="cs-CZ" sz="2000" i="1" dirty="0" smtClean="0">
                <a:latin typeface="Algerian" pitchFamily="82" charset="0"/>
              </a:rPr>
              <a:t>60. let</a:t>
            </a:r>
            <a:endParaRPr lang="cs-CZ" sz="2000" i="1" dirty="0">
              <a:latin typeface="Algerian" pitchFamily="82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Proč big beat?</a:t>
            </a:r>
            <a:br>
              <a:rPr lang="cs-CZ" b="1" dirty="0" smtClean="0"/>
            </a:br>
            <a:r>
              <a:rPr lang="cs-CZ" b="1" dirty="0" smtClean="0"/>
              <a:t>To se můžeme jen domnívat.</a:t>
            </a:r>
          </a:p>
          <a:p>
            <a:pPr>
              <a:buFont typeface="Wingdings" pitchFamily="2" charset="2"/>
              <a:buChar char="v"/>
            </a:pPr>
            <a:r>
              <a:rPr lang="cs-CZ" dirty="0" err="1" smtClean="0"/>
              <a:t>Fats</a:t>
            </a:r>
            <a:r>
              <a:rPr lang="cs-CZ" dirty="0" smtClean="0"/>
              <a:t> Domino natočil píseň</a:t>
            </a:r>
            <a:br>
              <a:rPr lang="cs-CZ" dirty="0" smtClean="0"/>
            </a:br>
            <a:r>
              <a:rPr lang="cs-CZ" dirty="0" smtClean="0"/>
              <a:t>s názvem </a:t>
            </a:r>
            <a:r>
              <a:rPr lang="cs-CZ" dirty="0" err="1" smtClean="0">
                <a:hlinkClick r:id="rId2"/>
              </a:rPr>
              <a:t>The</a:t>
            </a:r>
            <a:r>
              <a:rPr lang="cs-CZ" dirty="0" smtClean="0">
                <a:hlinkClick r:id="rId2"/>
              </a:rPr>
              <a:t> big beat.</a:t>
            </a:r>
            <a:endParaRPr lang="cs-CZ" dirty="0" smtClean="0"/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Překlad z angličtiny do češtiny:</a:t>
            </a:r>
            <a:br>
              <a:rPr lang="cs-CZ" dirty="0" smtClean="0"/>
            </a:br>
            <a:r>
              <a:rPr lang="cs-CZ" dirty="0" smtClean="0"/>
              <a:t>tlukot, tep, rytmus.</a:t>
            </a:r>
          </a:p>
          <a:p>
            <a:pPr>
              <a:buFont typeface="Wingdings" pitchFamily="2" charset="2"/>
              <a:buChar char="v"/>
            </a:pPr>
            <a:endParaRPr lang="cs-CZ" dirty="0"/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Tento název u nás v 60. letech zdomácněl!</a:t>
            </a:r>
            <a:br>
              <a:rPr lang="cs-CZ" dirty="0" smtClean="0"/>
            </a:br>
            <a:r>
              <a:rPr lang="cs-CZ" dirty="0"/>
              <a:t>Někdy také </a:t>
            </a:r>
            <a:r>
              <a:rPr lang="cs-CZ" dirty="0" err="1"/>
              <a:t>bigboš</a:t>
            </a:r>
            <a:r>
              <a:rPr lang="cs-CZ" dirty="0"/>
              <a:t>, bigbíťák.</a:t>
            </a:r>
          </a:p>
          <a:p>
            <a:pPr>
              <a:buFont typeface="Wingdings" pitchFamily="2" charset="2"/>
              <a:buChar char="v"/>
            </a:pPr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8812" y="1124744"/>
            <a:ext cx="2468555" cy="3634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79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cs-CZ" i="1" dirty="0" smtClean="0">
                <a:latin typeface="Algerian" pitchFamily="82" charset="0"/>
              </a:rPr>
              <a:t>Big beat </a:t>
            </a:r>
            <a:r>
              <a:rPr lang="cs-CZ" sz="2000" i="1" dirty="0" smtClean="0">
                <a:latin typeface="Algerian" pitchFamily="82" charset="0"/>
              </a:rPr>
              <a:t>60. let</a:t>
            </a:r>
            <a:endParaRPr lang="cs-CZ" sz="2000" i="1" dirty="0">
              <a:latin typeface="Algerian" pitchFamily="82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50. léta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Mladí lidé poslouchali zahraniční </a:t>
            </a:r>
            <a:r>
              <a:rPr lang="cs-CZ" b="1" dirty="0" smtClean="0"/>
              <a:t>rádio </a:t>
            </a:r>
            <a:r>
              <a:rPr lang="cs-CZ" b="1" dirty="0" err="1" smtClean="0"/>
              <a:t>Luxembourg</a:t>
            </a:r>
            <a:r>
              <a:rPr lang="cs-CZ" dirty="0" smtClean="0"/>
              <a:t>. To hrálo populární hudbu.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V roce 1959 vzniká studentská skupina </a:t>
            </a:r>
            <a:r>
              <a:rPr lang="cs-CZ" b="1" dirty="0" err="1" smtClean="0">
                <a:hlinkClick r:id="rId2"/>
              </a:rPr>
              <a:t>Sputnici</a:t>
            </a:r>
            <a:r>
              <a:rPr lang="cs-CZ" dirty="0" smtClean="0">
                <a:hlinkClick r:id="rId2"/>
              </a:rPr>
              <a:t> </a:t>
            </a:r>
            <a:r>
              <a:rPr lang="cs-CZ" dirty="0" smtClean="0"/>
              <a:t>(Petr Janda, Jan </a:t>
            </a:r>
            <a:r>
              <a:rPr lang="cs-CZ" dirty="0" err="1" smtClean="0"/>
              <a:t>Obermayer</a:t>
            </a:r>
            <a:r>
              <a:rPr lang="cs-CZ" dirty="0" smtClean="0"/>
              <a:t>, Jiří </a:t>
            </a:r>
            <a:r>
              <a:rPr lang="cs-CZ" dirty="0" err="1" smtClean="0"/>
              <a:t>Stivín</a:t>
            </a:r>
            <a:r>
              <a:rPr lang="cs-CZ" dirty="0" smtClean="0"/>
              <a:t>, Jan Antonín Pacák)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Mezi lety 1959 a 1960 vznikla skupina </a:t>
            </a:r>
            <a:r>
              <a:rPr lang="cs-CZ" b="1" dirty="0" smtClean="0"/>
              <a:t>Komety</a:t>
            </a:r>
            <a:r>
              <a:rPr lang="cs-CZ" dirty="0" smtClean="0"/>
              <a:t>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42" y="156597"/>
            <a:ext cx="8496944" cy="6690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02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cs-CZ" i="1" dirty="0" smtClean="0">
                <a:latin typeface="Algerian" pitchFamily="82" charset="0"/>
              </a:rPr>
              <a:t>Big beat </a:t>
            </a:r>
            <a:r>
              <a:rPr lang="cs-CZ" sz="2000" i="1" dirty="0" smtClean="0">
                <a:latin typeface="Algerian" pitchFamily="82" charset="0"/>
              </a:rPr>
              <a:t>60. let</a:t>
            </a:r>
            <a:endParaRPr lang="cs-CZ" sz="2000" i="1" dirty="0">
              <a:latin typeface="Algerian" pitchFamily="82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268760"/>
            <a:ext cx="8686800" cy="45259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cs-CZ" b="1" dirty="0" smtClean="0"/>
              <a:t>Studijní skupina big beatu </a:t>
            </a:r>
            <a:r>
              <a:rPr lang="cs-CZ" dirty="0" smtClean="0"/>
              <a:t>Pavla Sedláčka</a:t>
            </a:r>
          </a:p>
          <a:p>
            <a:pPr>
              <a:buFont typeface="Wingdings" pitchFamily="2" charset="2"/>
              <a:buChar char="v"/>
            </a:pPr>
            <a:endParaRPr lang="cs-CZ" dirty="0" smtClean="0"/>
          </a:p>
          <a:p>
            <a:pPr>
              <a:buFont typeface="Wingdings" pitchFamily="2" charset="2"/>
              <a:buChar char="v"/>
            </a:pPr>
            <a:r>
              <a:rPr lang="cs-CZ" b="1" dirty="0" err="1" smtClean="0">
                <a:hlinkClick r:id="rId2"/>
              </a:rPr>
              <a:t>Miki</a:t>
            </a:r>
            <a:r>
              <a:rPr lang="cs-CZ" b="1" dirty="0" smtClean="0">
                <a:hlinkClick r:id="rId2"/>
              </a:rPr>
              <a:t> Volek</a:t>
            </a:r>
            <a:endParaRPr lang="cs-CZ" b="1" dirty="0" smtClean="0"/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Byl považován za největší hvězdu českého rokenrolu.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Stal se idolem mladých.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Dokázal vyprodat i ty největší koncertní sály.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Zůstal věrný rokenrolu až do své smrti 1996.</a:t>
            </a:r>
          </a:p>
        </p:txBody>
      </p:sp>
      <p:pic>
        <p:nvPicPr>
          <p:cNvPr id="1026" name="Picture 2" descr="miki 02">
            <a:hlinkClick r:id="rId3" tooltip="DALŠÍ FOTKY: SMRT SI ŘÍKÁ ROCK'N'ROLL: Miki Volek (100.)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844824"/>
            <a:ext cx="4032448" cy="4701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920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cs-CZ" i="1" dirty="0" smtClean="0">
                <a:latin typeface="Algerian" pitchFamily="82" charset="0"/>
              </a:rPr>
              <a:t>Big beat </a:t>
            </a:r>
            <a:r>
              <a:rPr lang="cs-CZ" sz="2000" i="1" dirty="0" smtClean="0">
                <a:latin typeface="Algerian" pitchFamily="82" charset="0"/>
              </a:rPr>
              <a:t>60. let</a:t>
            </a:r>
            <a:endParaRPr lang="cs-CZ" sz="2000" i="1" dirty="0">
              <a:latin typeface="Algerian" pitchFamily="82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268760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cs-CZ" dirty="0" smtClean="0"/>
              <a:t>V roce 1963 byla natočena </a:t>
            </a:r>
            <a:r>
              <a:rPr lang="cs-CZ" b="1" dirty="0" smtClean="0"/>
              <a:t>první big beatová nahrávka</a:t>
            </a:r>
            <a:r>
              <a:rPr lang="cs-CZ" dirty="0" smtClean="0"/>
              <a:t> – píseň „</a:t>
            </a:r>
            <a:r>
              <a:rPr lang="cs-CZ" b="1" dirty="0" smtClean="0"/>
              <a:t>Klokan</a:t>
            </a:r>
            <a:r>
              <a:rPr lang="cs-CZ" dirty="0" smtClean="0"/>
              <a:t>“, kterou nahrál Big beat </a:t>
            </a:r>
            <a:r>
              <a:rPr lang="cs-CZ" dirty="0" err="1" smtClean="0"/>
              <a:t>Qiuntet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Po rozpadu skupiny vznikla skupina nová…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Dala si název podle tehdejšího beatového klubu ve Spálené ulici v Praze.</a:t>
            </a:r>
            <a:br>
              <a:rPr lang="cs-CZ" dirty="0" smtClean="0"/>
            </a:br>
            <a:r>
              <a:rPr lang="cs-CZ" sz="3600" i="1" cap="all" dirty="0" smtClean="0">
                <a:effectLst>
                  <a:reflection blurRad="12700" stA="48000" endA="300" endPos="55000" dir="5400000" sy="-90000" algn="bl" rotWithShape="0"/>
                </a:effectLst>
                <a:latin typeface="Algerian" pitchFamily="82" charset="0"/>
                <a:ea typeface="+mj-ea"/>
                <a:cs typeface="+mj-cs"/>
              </a:rPr>
              <a:t>OLYMPIC</a:t>
            </a:r>
            <a:endParaRPr lang="cs-CZ" sz="3600" i="1" cap="all" dirty="0">
              <a:effectLst>
                <a:reflection blurRad="12700" stA="48000" endA="300" endPos="55000" dir="5400000" sy="-90000" algn="bl" rotWithShape="0"/>
              </a:effectLst>
              <a:latin typeface="Algerian" pitchFamily="82" charset="0"/>
              <a:ea typeface="+mj-ea"/>
              <a:cs typeface="+mj-cs"/>
            </a:endParaRPr>
          </a:p>
        </p:txBody>
      </p:sp>
      <p:pic>
        <p:nvPicPr>
          <p:cNvPr id="2050" name="Picture 2" descr="http://t2.gstatic.com/images?q=tbn:ANd9GcQNX4uY4nYfkXsPCDjAWgttR4XzQJpnnugiXN64WbN0uBgCimQqU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981433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067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cs-CZ" i="1" dirty="0" smtClean="0">
                <a:latin typeface="Algerian" pitchFamily="82" charset="0"/>
              </a:rPr>
              <a:t>Big beat </a:t>
            </a:r>
            <a:r>
              <a:rPr lang="cs-CZ" sz="2000" i="1" dirty="0" smtClean="0">
                <a:latin typeface="Algerian" pitchFamily="82" charset="0"/>
              </a:rPr>
              <a:t>60. let</a:t>
            </a:r>
            <a:endParaRPr lang="cs-CZ" sz="2000" i="1" dirty="0">
              <a:latin typeface="Algerian" pitchFamily="82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268760"/>
            <a:ext cx="86868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i="1" cap="all" dirty="0" smtClean="0">
                <a:effectLst>
                  <a:reflection blurRad="12700" stA="48000" endA="300" endPos="55000" dir="5400000" sy="-90000" algn="bl" rotWithShape="0"/>
                </a:effectLst>
                <a:latin typeface="Algerian" pitchFamily="82" charset="0"/>
                <a:ea typeface="+mj-ea"/>
                <a:cs typeface="+mj-cs"/>
              </a:rPr>
              <a:t>OLYMPIC</a:t>
            </a:r>
            <a:endParaRPr lang="cs-CZ" sz="3600" i="1" cap="all" dirty="0">
              <a:effectLst>
                <a:reflection blurRad="12700" stA="48000" endA="300" endPos="55000" dir="5400000" sy="-90000" algn="bl" rotWithShape="0"/>
              </a:effectLst>
              <a:latin typeface="Algerian" pitchFamily="82" charset="0"/>
              <a:ea typeface="+mj-ea"/>
              <a:cs typeface="+mj-cs"/>
            </a:endParaRP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V začátcích kapela spolupracovala s divadlem Semafor, doprovázela „první rokenrolovou pěveckou ligu“ – M. Volka, P. Bobka, P. Sedláčka, Yvonne Přenosilovou aj.</a:t>
            </a:r>
          </a:p>
          <a:p>
            <a:pPr>
              <a:buFont typeface="Wingdings" pitchFamily="2" charset="2"/>
              <a:buChar char="v"/>
            </a:pPr>
            <a:endParaRPr lang="cs-CZ" dirty="0" smtClean="0"/>
          </a:p>
          <a:p>
            <a:pPr>
              <a:buFont typeface="Wingdings" pitchFamily="2" charset="2"/>
              <a:buChar char="v"/>
            </a:pPr>
            <a:r>
              <a:rPr lang="cs-CZ" dirty="0"/>
              <a:t>V </a:t>
            </a:r>
            <a:r>
              <a:rPr lang="cs-CZ" dirty="0" smtClean="0"/>
              <a:t>polovině 60. let se skupina vydává na sólovou dráhu a dosahuje největších úspěchů.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568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cs-CZ" i="1" dirty="0" smtClean="0">
                <a:latin typeface="Algerian" pitchFamily="82" charset="0"/>
              </a:rPr>
              <a:t>Big beat </a:t>
            </a:r>
            <a:r>
              <a:rPr lang="cs-CZ" sz="2000" i="1" dirty="0" smtClean="0">
                <a:latin typeface="Algerian" pitchFamily="82" charset="0"/>
              </a:rPr>
              <a:t>60. let</a:t>
            </a:r>
            <a:endParaRPr lang="cs-CZ" sz="2000" i="1" dirty="0">
              <a:latin typeface="Algerian" pitchFamily="82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268760"/>
            <a:ext cx="86868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i="1" cap="all" dirty="0" smtClean="0">
                <a:effectLst>
                  <a:reflection blurRad="12700" stA="48000" endA="300" endPos="55000" dir="5400000" sy="-90000" algn="bl" rotWithShape="0"/>
                </a:effectLst>
                <a:latin typeface="Algerian" pitchFamily="82" charset="0"/>
                <a:ea typeface="+mj-ea"/>
                <a:cs typeface="+mj-cs"/>
              </a:rPr>
              <a:t>OLYMPIC</a:t>
            </a:r>
          </a:p>
          <a:p>
            <a:pPr marL="0" indent="0">
              <a:buNone/>
            </a:pPr>
            <a:r>
              <a:rPr lang="cs-CZ" b="1" i="1" dirty="0" smtClean="0"/>
              <a:t>Složení skupiny: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>
                <a:hlinkClick r:id="rId2"/>
              </a:rPr>
              <a:t>Petr Janda</a:t>
            </a:r>
            <a:r>
              <a:rPr lang="cs-CZ" dirty="0" smtClean="0"/>
              <a:t> – sólová kytara a zpěv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>
                <a:hlinkClick r:id="rId3"/>
              </a:rPr>
              <a:t>Pavel Chrastina</a:t>
            </a:r>
            <a:r>
              <a:rPr lang="cs-CZ" dirty="0" smtClean="0"/>
              <a:t> – basová kytara a zpěv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>
                <a:hlinkClick r:id="rId4"/>
              </a:rPr>
              <a:t>Ladislav Klein</a:t>
            </a:r>
            <a:r>
              <a:rPr lang="cs-CZ" dirty="0" smtClean="0"/>
              <a:t> – doprovodná kytara a zpěv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>
                <a:hlinkClick r:id="rId5"/>
              </a:rPr>
              <a:t>Jan Antonín Pacák</a:t>
            </a:r>
            <a:r>
              <a:rPr lang="cs-CZ" dirty="0" smtClean="0"/>
              <a:t> – bicí a zpěv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>
                <a:hlinkClick r:id="rId6"/>
              </a:rPr>
              <a:t>Miroslav Berka</a:t>
            </a:r>
            <a:r>
              <a:rPr lang="cs-CZ" dirty="0" smtClean="0"/>
              <a:t> – piano a foukací harmonika</a:t>
            </a:r>
          </a:p>
          <a:p>
            <a:pPr>
              <a:buFont typeface="Wingdings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999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cs-CZ" i="1" dirty="0" smtClean="0">
                <a:latin typeface="Algerian" pitchFamily="82" charset="0"/>
              </a:rPr>
              <a:t>Big beat </a:t>
            </a:r>
            <a:r>
              <a:rPr lang="cs-CZ" sz="2000" i="1" dirty="0" smtClean="0">
                <a:latin typeface="Algerian" pitchFamily="82" charset="0"/>
              </a:rPr>
              <a:t>60. let</a:t>
            </a:r>
            <a:endParaRPr lang="cs-CZ" sz="2000" i="1" dirty="0">
              <a:latin typeface="Algerian" pitchFamily="82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268760"/>
            <a:ext cx="86868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sz="3600" i="1" cap="all" dirty="0" smtClean="0">
                <a:effectLst>
                  <a:reflection blurRad="12700" stA="48000" endA="300" endPos="55000" dir="5400000" sy="-90000" algn="bl" rotWithShape="0"/>
                </a:effectLst>
                <a:latin typeface="Algerian" pitchFamily="82" charset="0"/>
                <a:ea typeface="+mj-ea"/>
                <a:cs typeface="+mj-cs"/>
              </a:rPr>
              <a:t>OLYMPIC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P. Janda s P. Chrastinou začali skládat písně, </a:t>
            </a:r>
            <a:br>
              <a:rPr lang="cs-CZ" dirty="0" smtClean="0"/>
            </a:br>
            <a:r>
              <a:rPr lang="cs-CZ" dirty="0" smtClean="0"/>
              <a:t>z nichž mnohé doslova zlidověly.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hlinkClick r:id="rId2"/>
              </a:rPr>
              <a:t>Želva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hlinkClick r:id="rId3"/>
              </a:rPr>
              <a:t>Snad jsem to zavinil já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hlinkClick r:id="rId4"/>
              </a:rPr>
              <a:t>Dej mi víc své lásky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hlinkClick r:id="rId5"/>
              </a:rPr>
              <a:t>Jasná zpráva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hlinkClick r:id="rId6"/>
              </a:rPr>
              <a:t>Strejček Jonatán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hlinkClick r:id="rId7"/>
              </a:rPr>
              <a:t>Okno mé lásky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A další…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3429000"/>
            <a:ext cx="4932040" cy="327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65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cs-CZ" i="1" dirty="0" smtClean="0">
                <a:latin typeface="Algerian" pitchFamily="82" charset="0"/>
              </a:rPr>
              <a:t>Big beat </a:t>
            </a:r>
            <a:r>
              <a:rPr lang="cs-CZ" sz="2000" i="1" dirty="0" smtClean="0">
                <a:latin typeface="Algerian" pitchFamily="82" charset="0"/>
              </a:rPr>
              <a:t>60. let</a:t>
            </a:r>
            <a:endParaRPr lang="cs-CZ" sz="2000" i="1" dirty="0">
              <a:latin typeface="Algerian" pitchFamily="82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26876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i="1" dirty="0" smtClean="0"/>
              <a:t>Další kapely té doby:</a:t>
            </a:r>
          </a:p>
          <a:p>
            <a:pPr>
              <a:buFont typeface="Wingdings" pitchFamily="2" charset="2"/>
              <a:buChar char="v"/>
            </a:pPr>
            <a:r>
              <a:rPr lang="cs-CZ" b="1" dirty="0" smtClean="0">
                <a:hlinkClick r:id="rId2"/>
              </a:rPr>
              <a:t>Mefisto</a:t>
            </a:r>
            <a:r>
              <a:rPr lang="cs-CZ" dirty="0" smtClean="0"/>
              <a:t> – profesionální beatová skupina.</a:t>
            </a:r>
          </a:p>
          <a:p>
            <a:pPr>
              <a:buFont typeface="Wingdings" pitchFamily="2" charset="2"/>
              <a:buChar char="v"/>
            </a:pPr>
            <a:r>
              <a:rPr lang="cs-CZ" b="1" dirty="0" err="1" smtClean="0">
                <a:hlinkClick r:id="rId3"/>
              </a:rPr>
              <a:t>Matadors</a:t>
            </a:r>
            <a:r>
              <a:rPr lang="cs-CZ" dirty="0" smtClean="0"/>
              <a:t> – druhá polovina 60. let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Největší konkurent skupiny </a:t>
            </a:r>
            <a:r>
              <a:rPr lang="cs-CZ" dirty="0" err="1" smtClean="0"/>
              <a:t>Olympic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Orientovala se na anglicky zpívané písně ve stylu </a:t>
            </a:r>
            <a:r>
              <a:rPr lang="cs-CZ" dirty="0" err="1" smtClean="0"/>
              <a:t>rhytm</a:t>
            </a:r>
            <a:r>
              <a:rPr lang="cs-CZ" dirty="0" smtClean="0"/>
              <a:t> and blues.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Hrál v ní jeden z nejlepších kytaristů Radim Hladík a zpěvák Viktor Sodoma.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886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478</TotalTime>
  <Words>784</Words>
  <Application>Microsoft Office PowerPoint</Application>
  <PresentationFormat>Předvádění na obrazovce (4:3)</PresentationFormat>
  <Paragraphs>98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Cesta</vt:lpstr>
      <vt:lpstr>Prezentace aplikace PowerPoint</vt:lpstr>
      <vt:lpstr>Big beat 60. let</vt:lpstr>
      <vt:lpstr>Big beat 60. let</vt:lpstr>
      <vt:lpstr>Big beat 60. let</vt:lpstr>
      <vt:lpstr>Big beat 60. let</vt:lpstr>
      <vt:lpstr>Big beat 60. let</vt:lpstr>
      <vt:lpstr>Big beat 60. let</vt:lpstr>
      <vt:lpstr>Big beat 60. let</vt:lpstr>
      <vt:lpstr>Big beat 60. let</vt:lpstr>
      <vt:lpstr>Big beat 60. let</vt:lpstr>
      <vt:lpstr>Zdroje: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Čenda</cp:lastModifiedBy>
  <cp:revision>150</cp:revision>
  <dcterms:created xsi:type="dcterms:W3CDTF">2013-09-12T16:15:38Z</dcterms:created>
  <dcterms:modified xsi:type="dcterms:W3CDTF">2014-08-06T11:41:53Z</dcterms:modified>
</cp:coreProperties>
</file>