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0"/>
  </p:notesMasterIdLst>
  <p:sldIdLst>
    <p:sldId id="256" r:id="rId2"/>
    <p:sldId id="274" r:id="rId3"/>
    <p:sldId id="275" r:id="rId4"/>
    <p:sldId id="276" r:id="rId5"/>
    <p:sldId id="277" r:id="rId6"/>
    <p:sldId id="278" r:id="rId7"/>
    <p:sldId id="279" r:id="rId8"/>
    <p:sldId id="258" r:id="rId9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" y="9654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0E6CED-1FB4-4426-8164-1CF1A1E37019}" type="datetimeFigureOut">
              <a:rPr lang="cs-CZ" smtClean="0"/>
              <a:t>6.8.2014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7B9BE7-07DD-487E-80A2-87D5D3E8934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201109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7B9BE7-07DD-487E-80A2-87D5D3E8934D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277488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7B9BE7-07DD-487E-80A2-87D5D3E8934D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277488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110D4-79DE-4A67-9663-46A3EDA7B67F}" type="datetimeFigureOut">
              <a:rPr lang="cs-CZ" smtClean="0"/>
              <a:pPr/>
              <a:t>6.8.2014</a:t>
            </a:fld>
            <a:endParaRPr lang="cs-CZ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095AC-6003-45ED-9D77-19A77D4C567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110D4-79DE-4A67-9663-46A3EDA7B67F}" type="datetimeFigureOut">
              <a:rPr lang="cs-CZ" smtClean="0"/>
              <a:pPr/>
              <a:t>6.8.2014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095AC-6003-45ED-9D77-19A77D4C567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110D4-79DE-4A67-9663-46A3EDA7B67F}" type="datetimeFigureOut">
              <a:rPr lang="cs-CZ" smtClean="0"/>
              <a:pPr/>
              <a:t>6.8.2014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095AC-6003-45ED-9D77-19A77D4C567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110D4-79DE-4A67-9663-46A3EDA7B67F}" type="datetimeFigureOut">
              <a:rPr lang="cs-CZ" smtClean="0"/>
              <a:pPr/>
              <a:t>6.8.2014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095AC-6003-45ED-9D77-19A77D4C567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110D4-79DE-4A67-9663-46A3EDA7B67F}" type="datetimeFigureOut">
              <a:rPr lang="cs-CZ" smtClean="0"/>
              <a:pPr/>
              <a:t>6.8.2014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095AC-6003-45ED-9D77-19A77D4C567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110D4-79DE-4A67-9663-46A3EDA7B67F}" type="datetimeFigureOut">
              <a:rPr lang="cs-CZ" smtClean="0"/>
              <a:pPr/>
              <a:t>6.8.2014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095AC-6003-45ED-9D77-19A77D4C567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110D4-79DE-4A67-9663-46A3EDA7B67F}" type="datetimeFigureOut">
              <a:rPr lang="cs-CZ" smtClean="0"/>
              <a:pPr/>
              <a:t>6.8.2014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095AC-6003-45ED-9D77-19A77D4C567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110D4-79DE-4A67-9663-46A3EDA7B67F}" type="datetimeFigureOut">
              <a:rPr lang="cs-CZ" smtClean="0"/>
              <a:pPr/>
              <a:t>6.8.2014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095AC-6003-45ED-9D77-19A77D4C567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110D4-79DE-4A67-9663-46A3EDA7B67F}" type="datetimeFigureOut">
              <a:rPr lang="cs-CZ" smtClean="0"/>
              <a:pPr/>
              <a:t>6.8.2014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095AC-6003-45ED-9D77-19A77D4C567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110D4-79DE-4A67-9663-46A3EDA7B67F}" type="datetimeFigureOut">
              <a:rPr lang="cs-CZ" smtClean="0"/>
              <a:pPr/>
              <a:t>6.8.2014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095AC-6003-45ED-9D77-19A77D4C567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110D4-79DE-4A67-9663-46A3EDA7B67F}" type="datetimeFigureOut">
              <a:rPr lang="cs-CZ" smtClean="0"/>
              <a:pPr/>
              <a:t>6.8.2014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ECF095AC-6003-45ED-9D77-19A77D4C567F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15110D4-79DE-4A67-9663-46A3EDA7B67F}" type="datetimeFigureOut">
              <a:rPr lang="cs-CZ" smtClean="0"/>
              <a:pPr/>
              <a:t>6.8.2014</a:t>
            </a:fld>
            <a:endParaRPr lang="cs-CZ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CF095AC-6003-45ED-9D77-19A77D4C567F}" type="slidenum">
              <a:rPr lang="cs-CZ" smtClean="0"/>
              <a:pPr/>
              <a:t>‹#›</a:t>
            </a:fld>
            <a:endParaRPr lang="cs-CZ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cs.wikipedia.org/wiki/Bellerofont%C3%A9s_(Myslive%C4%8Dek)" TargetMode="External"/><Relationship Id="rId2" Type="http://schemas.openxmlformats.org/officeDocument/2006/relationships/hyperlink" Target="http://cs.wikipedia.org/wiki/Josef_Myslive%C4%8Dek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g"/><Relationship Id="rId4" Type="http://schemas.openxmlformats.org/officeDocument/2006/relationships/hyperlink" Target="http://www.youtube.com/results?search_query=josef+myslive%C4%8Dek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py.cz/" TargetMode="External"/><Relationship Id="rId2" Type="http://schemas.openxmlformats.org/officeDocument/2006/relationships/hyperlink" Target="http://cs.wikipedia.org/wiki/Leo%C5%A1_Jan%C3%A1%C4%8Dek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g"/><Relationship Id="rId5" Type="http://schemas.openxmlformats.org/officeDocument/2006/relationships/hyperlink" Target="http://cs.wikipedia.org/wiki/Jej%C3%AD_pastorky%C5%88a" TargetMode="External"/><Relationship Id="rId4" Type="http://schemas.openxmlformats.org/officeDocument/2006/relationships/hyperlink" Target="http://www.zusvarhanicka.cz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py.cz/" TargetMode="External"/><Relationship Id="rId2" Type="http://schemas.openxmlformats.org/officeDocument/2006/relationships/hyperlink" Target="http://cs.wikipedia.org/wiki/Bohuslav_Martin%C5%AF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cs.wikipedia.org/wiki/N%C3%A1rodn%C3%AD_divadlo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N%C3%A1rodn%C3%AD_divadlo,_interi%C3%A9r_(6).jpg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://www.mapy.cz/" TargetMode="External"/><Relationship Id="rId3" Type="http://schemas.openxmlformats.org/officeDocument/2006/relationships/hyperlink" Target="http://commons.wikimedia.org/wiki/File:Leos_Janacek_relief.jpg" TargetMode="External"/><Relationship Id="rId7" Type="http://schemas.openxmlformats.org/officeDocument/2006/relationships/hyperlink" Target="https://www.youtube.com/results?search_query=josef+myslive%C4%8Dek" TargetMode="External"/><Relationship Id="rId2" Type="http://schemas.openxmlformats.org/officeDocument/2006/relationships/hyperlink" Target="http://commons.wikimedia.org/wiki/File:Myslivecek_josef1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s.wikipedia.org/wiki/Bellerofont%C3%A9s_(Myslive%C4%8Dek)" TargetMode="External"/><Relationship Id="rId11" Type="http://schemas.openxmlformats.org/officeDocument/2006/relationships/hyperlink" Target="http://commons.wikimedia.org/wiki/File:N%C3%A1rodn%C3%AD_divadlo,_interi%C3%A9r_(6).jpg" TargetMode="External"/><Relationship Id="rId5" Type="http://schemas.openxmlformats.org/officeDocument/2006/relationships/hyperlink" Target="http://commons.wikimedia.org/wiki/File:Praha_2005-09-20_n%C3%A1rodn%C3%AD_divadlo.jpg" TargetMode="External"/><Relationship Id="rId10" Type="http://schemas.openxmlformats.org/officeDocument/2006/relationships/hyperlink" Target="http://cs.wikipedia.org/wiki/Jej%C3%AD_pastorky%C5%88a" TargetMode="External"/><Relationship Id="rId4" Type="http://schemas.openxmlformats.org/officeDocument/2006/relationships/hyperlink" Target="http://commons.wikimedia.org/wiki/File:Martinu_1943.jpg" TargetMode="External"/><Relationship Id="rId9" Type="http://schemas.openxmlformats.org/officeDocument/2006/relationships/hyperlink" Target="http://www.zusvarhanicka.cz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1835696" y="1556792"/>
            <a:ext cx="5472608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2000" b="1" dirty="0" smtClean="0">
                <a:latin typeface="Times New Roman" pitchFamily="18" charset="0"/>
                <a:cs typeface="Times New Roman" pitchFamily="18" charset="0"/>
              </a:rPr>
              <a:t>ZŠ a MŠ Brno, Křenová 21</a:t>
            </a:r>
          </a:p>
          <a:p>
            <a:pPr algn="ctr"/>
            <a:r>
              <a:rPr lang="cs-CZ" sz="2000" b="1" dirty="0" smtClean="0">
                <a:latin typeface="Times New Roman" pitchFamily="18" charset="0"/>
                <a:cs typeface="Times New Roman" pitchFamily="18" charset="0"/>
              </a:rPr>
              <a:t>CZ.1.07/1.4.00/21.3691, Dobrá šance pro děti</a:t>
            </a:r>
          </a:p>
          <a:p>
            <a:pPr algn="ctr"/>
            <a:endParaRPr lang="cs-CZ" dirty="0" smtClean="0"/>
          </a:p>
        </p:txBody>
      </p:sp>
      <p:sp>
        <p:nvSpPr>
          <p:cNvPr id="9" name="Obdélník 8"/>
          <p:cNvSpPr/>
          <p:nvPr/>
        </p:nvSpPr>
        <p:spPr>
          <a:xfrm>
            <a:off x="1907704" y="5900401"/>
            <a:ext cx="532859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Tento materiál byl vytvořen v rámci projektu</a:t>
            </a:r>
          </a:p>
          <a:p>
            <a:pPr algn="ctr"/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Inovace ve vzdělávání na naší škole</a:t>
            </a:r>
          </a:p>
          <a:p>
            <a:pPr algn="ctr"/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V rámci OP Vzdělávání pro konkurenceschopnost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1143" y="70892"/>
            <a:ext cx="6081713" cy="14859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bdélník 5"/>
          <p:cNvSpPr/>
          <p:nvPr/>
        </p:nvSpPr>
        <p:spPr>
          <a:xfrm>
            <a:off x="899591" y="2420888"/>
            <a:ext cx="734481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Vzdělávací oblast: 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Umění a kultura</a:t>
            </a:r>
          </a:p>
          <a:p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Předmět: 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Hudební výchova</a:t>
            </a:r>
          </a:p>
          <a:p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Název: 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Ta naše opera česká</a:t>
            </a:r>
          </a:p>
          <a:p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Označení: 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VY_32_Inovace_ 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Li07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Autor: 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Mgr. Zdeněk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Lichtneger</a:t>
            </a:r>
            <a:endParaRPr lang="cs-CZ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Ověřeno (datum, třída, vyučující): </a:t>
            </a:r>
            <a:br>
              <a:rPr lang="cs-CZ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22. 4. 2014, 6. A, Mgr. Zdeněk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Lichtneger</a:t>
            </a:r>
            <a:endParaRPr lang="cs-CZ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Stručná anotace: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Určeno žákům 6. ročníku. Seznámení se s významnými českými operními skladateli – život, dílo. Stavba Národního divadla v Praze.</a:t>
            </a:r>
          </a:p>
          <a:p>
            <a:r>
              <a:rPr lang="cs-CZ" b="1" dirty="0">
                <a:latin typeface="Times New Roman" pitchFamily="18" charset="0"/>
                <a:cs typeface="Times New Roman" pitchFamily="18" charset="0"/>
              </a:rPr>
              <a:t>Pomůcky: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 Počítač připojený k internetu, projektor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323528" y="188640"/>
            <a:ext cx="8686800" cy="8382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i="1" dirty="0" smtClean="0">
                <a:latin typeface="Algerian" pitchFamily="82" charset="0"/>
              </a:rPr>
              <a:t>Ta naše opera Česká</a:t>
            </a:r>
            <a:endParaRPr lang="cs-CZ" sz="2000" i="1" dirty="0">
              <a:latin typeface="Algerian" pitchFamily="82" charset="0"/>
            </a:endParaRPr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67544" y="1124744"/>
            <a:ext cx="8424936" cy="5328592"/>
          </a:xfrm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lang="cs-CZ" dirty="0" smtClean="0"/>
              <a:t>V naší prezentaci se zaměříme na významné české operní skladatele.</a:t>
            </a:r>
          </a:p>
          <a:p>
            <a:pPr>
              <a:buFont typeface="Wingdings" pitchFamily="2" charset="2"/>
              <a:buChar char="v"/>
            </a:pPr>
            <a:r>
              <a:rPr lang="cs-CZ" dirty="0" smtClean="0"/>
              <a:t>Dozvíme se něco málo z jejich osobního života, ale hlavně se seznámíme s jejich tvorbou.</a:t>
            </a:r>
          </a:p>
          <a:p>
            <a:pPr>
              <a:buFont typeface="Wingdings" pitchFamily="2" charset="2"/>
              <a:buChar char="v"/>
            </a:pPr>
            <a:endParaRPr lang="cs-CZ" dirty="0" smtClean="0"/>
          </a:p>
          <a:p>
            <a:pPr>
              <a:buFont typeface="Wingdings" pitchFamily="2" charset="2"/>
              <a:buChar char="v"/>
            </a:pPr>
            <a:r>
              <a:rPr lang="cs-CZ" dirty="0" smtClean="0"/>
              <a:t>Mezi nejvýznamnější české operní skladatele patří:</a:t>
            </a:r>
          </a:p>
          <a:p>
            <a:pPr>
              <a:buFont typeface="Wingdings" pitchFamily="2" charset="2"/>
              <a:buChar char="ü"/>
            </a:pPr>
            <a:r>
              <a:rPr lang="cs-CZ" dirty="0" smtClean="0"/>
              <a:t>Josef Mysliveček</a:t>
            </a:r>
          </a:p>
          <a:p>
            <a:pPr>
              <a:buFont typeface="Wingdings" pitchFamily="2" charset="2"/>
              <a:buChar char="ü"/>
            </a:pPr>
            <a:r>
              <a:rPr lang="cs-CZ" dirty="0" smtClean="0"/>
              <a:t>Antonín Dvořák</a:t>
            </a:r>
          </a:p>
          <a:p>
            <a:pPr>
              <a:buFont typeface="Wingdings" pitchFamily="2" charset="2"/>
              <a:buChar char="ü"/>
            </a:pPr>
            <a:r>
              <a:rPr lang="cs-CZ" dirty="0" smtClean="0"/>
              <a:t>Bedřich Smetana</a:t>
            </a:r>
          </a:p>
          <a:p>
            <a:pPr>
              <a:buFont typeface="Wingdings" pitchFamily="2" charset="2"/>
              <a:buChar char="ü"/>
            </a:pPr>
            <a:r>
              <a:rPr lang="cs-CZ" dirty="0" smtClean="0"/>
              <a:t>Leoš Janáček</a:t>
            </a:r>
          </a:p>
          <a:p>
            <a:pPr>
              <a:buFont typeface="Wingdings" pitchFamily="2" charset="2"/>
              <a:buChar char="ü"/>
            </a:pPr>
            <a:r>
              <a:rPr lang="cs-CZ" dirty="0" smtClean="0"/>
              <a:t>Bohuslav Martinů</a:t>
            </a:r>
          </a:p>
        </p:txBody>
      </p:sp>
    </p:spTree>
    <p:extLst>
      <p:ext uri="{BB962C8B-B14F-4D97-AF65-F5344CB8AC3E}">
        <p14:creationId xmlns:p14="http://schemas.microsoft.com/office/powerpoint/2010/main" val="2796795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323528" y="188640"/>
            <a:ext cx="8686800" cy="8382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i="1" dirty="0" smtClean="0">
                <a:latin typeface="Algerian" pitchFamily="82" charset="0"/>
              </a:rPr>
              <a:t>Ta naše opera Česká</a:t>
            </a:r>
            <a:endParaRPr lang="cs-CZ" sz="2000" i="1" dirty="0">
              <a:latin typeface="Algerian" pitchFamily="82" charset="0"/>
            </a:endParaRPr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67544" y="1124744"/>
            <a:ext cx="8424936" cy="532859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cs-CZ" b="1" dirty="0" smtClean="0">
                <a:hlinkClick r:id="rId2"/>
              </a:rPr>
              <a:t>Josef Mysliveček</a:t>
            </a:r>
            <a:r>
              <a:rPr lang="cs-CZ" b="1" dirty="0" smtClean="0"/>
              <a:t> (9. 3. 1734 – 4. 2. 1781)</a:t>
            </a:r>
          </a:p>
          <a:p>
            <a:pPr>
              <a:buFont typeface="Wingdings" pitchFamily="2" charset="2"/>
              <a:buChar char="v"/>
            </a:pPr>
            <a:r>
              <a:rPr lang="cs-CZ" dirty="0" smtClean="0"/>
              <a:t>Hudbu měl rád od dětství.</a:t>
            </a:r>
          </a:p>
          <a:p>
            <a:pPr>
              <a:buFont typeface="Wingdings" pitchFamily="2" charset="2"/>
              <a:buChar char="v"/>
            </a:pPr>
            <a:r>
              <a:rPr lang="cs-CZ" dirty="0" smtClean="0"/>
              <a:t>Na přání otce se vyučil mlynářem.</a:t>
            </a:r>
          </a:p>
          <a:p>
            <a:pPr>
              <a:buFont typeface="Wingdings" pitchFamily="2" charset="2"/>
              <a:buChar char="v"/>
            </a:pPr>
            <a:r>
              <a:rPr lang="cs-CZ" dirty="0" smtClean="0"/>
              <a:t>V roce 1763 odešel studovat hudbu do Itálie.</a:t>
            </a:r>
          </a:p>
          <a:p>
            <a:pPr>
              <a:buFont typeface="Wingdings" pitchFamily="2" charset="2"/>
              <a:buChar char="v"/>
            </a:pPr>
            <a:r>
              <a:rPr lang="cs-CZ" dirty="0" smtClean="0"/>
              <a:t>Zde se stal uznávaným skladatelem.</a:t>
            </a:r>
          </a:p>
          <a:p>
            <a:pPr>
              <a:buFont typeface="Wingdings" pitchFamily="2" charset="2"/>
              <a:buChar char="v"/>
            </a:pPr>
            <a:r>
              <a:rPr lang="cs-CZ" dirty="0" smtClean="0"/>
              <a:t>Proslavil se operou </a:t>
            </a:r>
            <a:r>
              <a:rPr lang="cs-CZ" dirty="0" err="1" smtClean="0">
                <a:hlinkClick r:id="rId3"/>
              </a:rPr>
              <a:t>Il</a:t>
            </a:r>
            <a:r>
              <a:rPr lang="cs-CZ" dirty="0" smtClean="0">
                <a:hlinkClick r:id="rId3"/>
              </a:rPr>
              <a:t> </a:t>
            </a:r>
            <a:r>
              <a:rPr lang="cs-CZ" dirty="0" err="1" smtClean="0">
                <a:hlinkClick r:id="rId3"/>
              </a:rPr>
              <a:t>Bellerofonte</a:t>
            </a:r>
            <a:r>
              <a:rPr lang="cs-CZ" dirty="0" smtClean="0"/>
              <a:t>.</a:t>
            </a:r>
          </a:p>
          <a:p>
            <a:pPr>
              <a:buFont typeface="Wingdings" pitchFamily="2" charset="2"/>
              <a:buChar char="v"/>
            </a:pPr>
            <a:r>
              <a:rPr lang="cs-CZ" dirty="0" smtClean="0"/>
              <a:t>Italové jej nazývali </a:t>
            </a:r>
            <a:r>
              <a:rPr lang="cs-CZ" dirty="0" err="1" smtClean="0"/>
              <a:t>Il</a:t>
            </a:r>
            <a:r>
              <a:rPr lang="cs-CZ" dirty="0" smtClean="0"/>
              <a:t> divino </a:t>
            </a:r>
            <a:r>
              <a:rPr lang="cs-CZ" dirty="0" err="1" smtClean="0"/>
              <a:t>Boemo</a:t>
            </a:r>
            <a:r>
              <a:rPr lang="cs-CZ" dirty="0" smtClean="0"/>
              <a:t> – Božský Čech.</a:t>
            </a:r>
          </a:p>
          <a:p>
            <a:pPr>
              <a:buFont typeface="Wingdings" pitchFamily="2" charset="2"/>
              <a:buChar char="v"/>
            </a:pPr>
            <a:r>
              <a:rPr lang="cs-CZ" dirty="0" smtClean="0"/>
              <a:t>V Praze se hrály jeho </a:t>
            </a:r>
            <a:r>
              <a:rPr lang="cs-CZ" dirty="0" smtClean="0">
                <a:hlinkClick r:id="rId4"/>
              </a:rPr>
              <a:t>opery a oratoria, houslové koncerty a symfonie</a:t>
            </a:r>
            <a:r>
              <a:rPr lang="cs-CZ" dirty="0" smtClean="0"/>
              <a:t>.</a:t>
            </a:r>
          </a:p>
          <a:p>
            <a:pPr>
              <a:buFont typeface="Wingdings" pitchFamily="2" charset="2"/>
              <a:buChar char="v"/>
            </a:pPr>
            <a:r>
              <a:rPr lang="cs-CZ" dirty="0" smtClean="0"/>
              <a:t>Jeho přítelem byl W. A. Mozart.</a:t>
            </a:r>
          </a:p>
          <a:p>
            <a:pPr>
              <a:buFont typeface="Wingdings" pitchFamily="2" charset="2"/>
              <a:buChar char="v"/>
            </a:pPr>
            <a:r>
              <a:rPr lang="cs-CZ" dirty="0" smtClean="0"/>
              <a:t>Později Mysliveček nemocný a opuštěný umírá v nemocnici v Římě.</a:t>
            </a:r>
          </a:p>
          <a:p>
            <a:pPr>
              <a:buFont typeface="Wingdings" pitchFamily="2" charset="2"/>
              <a:buChar char="v"/>
            </a:pPr>
            <a:r>
              <a:rPr lang="cs-CZ" dirty="0" smtClean="0"/>
              <a:t>Díky melodičnosti a srozumitelnosti jsou jeho díla  opět v oblibě.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1601416"/>
            <a:ext cx="3142269" cy="525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4486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323528" y="188640"/>
            <a:ext cx="8686800" cy="8382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i="1" dirty="0" smtClean="0">
                <a:latin typeface="Algerian" pitchFamily="82" charset="0"/>
              </a:rPr>
              <a:t>Ta naše opera Česká</a:t>
            </a:r>
            <a:endParaRPr lang="cs-CZ" sz="2000" i="1" dirty="0">
              <a:latin typeface="Algerian" pitchFamily="82" charset="0"/>
            </a:endParaRPr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67544" y="1124744"/>
            <a:ext cx="8424936" cy="53285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b="1" dirty="0" smtClean="0">
                <a:hlinkClick r:id="rId2"/>
              </a:rPr>
              <a:t>Leoš Janáček</a:t>
            </a:r>
            <a:r>
              <a:rPr lang="cs-CZ" b="1" dirty="0" smtClean="0"/>
              <a:t> (3. 7. 1854 – 12. 8. 1928)</a:t>
            </a:r>
          </a:p>
          <a:p>
            <a:pPr>
              <a:buFont typeface="Wingdings" pitchFamily="2" charset="2"/>
              <a:buChar char="v"/>
            </a:pPr>
            <a:r>
              <a:rPr lang="cs-CZ" dirty="0" smtClean="0"/>
              <a:t>Narodil se v </a:t>
            </a:r>
            <a:r>
              <a:rPr lang="cs-CZ" dirty="0" smtClean="0">
                <a:hlinkClick r:id="rId3"/>
              </a:rPr>
              <a:t>Hukvaldech</a:t>
            </a:r>
            <a:r>
              <a:rPr lang="cs-CZ" dirty="0" smtClean="0"/>
              <a:t>. To ovlivnilo jeho tvorbu.</a:t>
            </a:r>
          </a:p>
          <a:p>
            <a:pPr>
              <a:buFont typeface="Wingdings" pitchFamily="2" charset="2"/>
              <a:buChar char="v"/>
            </a:pPr>
            <a:r>
              <a:rPr lang="cs-CZ" dirty="0" smtClean="0"/>
              <a:t>První setkání s hudbou bylo přes jeho otce (učitele), který řídil chrámovou i taneční hudbu.</a:t>
            </a:r>
          </a:p>
          <a:p>
            <a:pPr>
              <a:buFont typeface="Wingdings" pitchFamily="2" charset="2"/>
              <a:buChar char="v"/>
            </a:pPr>
            <a:r>
              <a:rPr lang="cs-CZ" dirty="0" smtClean="0"/>
              <a:t>Hudební vzdělání získal ve starobrněnském klášteře, dále na učitelském ústavu v Brně, na varhanické škole v Praze a na konzervatoři v Lipsku a ve Vídni.</a:t>
            </a:r>
          </a:p>
          <a:p>
            <a:pPr>
              <a:buFont typeface="Wingdings" pitchFamily="2" charset="2"/>
              <a:buChar char="v"/>
            </a:pPr>
            <a:r>
              <a:rPr lang="cs-CZ" dirty="0" smtClean="0"/>
              <a:t>V Brně založil </a:t>
            </a:r>
            <a:r>
              <a:rPr lang="cs-CZ" dirty="0" smtClean="0">
                <a:hlinkClick r:id="rId4"/>
              </a:rPr>
              <a:t>varhanickou školu</a:t>
            </a:r>
            <a:r>
              <a:rPr lang="cs-CZ" dirty="0" smtClean="0"/>
              <a:t>.</a:t>
            </a:r>
          </a:p>
          <a:p>
            <a:pPr>
              <a:buFont typeface="Wingdings" pitchFamily="2" charset="2"/>
              <a:buChar char="v"/>
            </a:pPr>
            <a:r>
              <a:rPr lang="cs-CZ" dirty="0" smtClean="0"/>
              <a:t>Jako skladatel se prosadil v roce 1916 operou </a:t>
            </a:r>
            <a:r>
              <a:rPr lang="cs-CZ" dirty="0" smtClean="0">
                <a:hlinkClick r:id="rId5"/>
              </a:rPr>
              <a:t>Její pastorkyňa</a:t>
            </a:r>
            <a:r>
              <a:rPr lang="cs-CZ" dirty="0" smtClean="0"/>
              <a:t> v Národním divadle v Praze.</a:t>
            </a:r>
          </a:p>
          <a:p>
            <a:pPr>
              <a:buFont typeface="Wingdings" pitchFamily="2" charset="2"/>
              <a:buChar char="v"/>
            </a:pPr>
            <a:r>
              <a:rPr lang="cs-CZ" dirty="0" smtClean="0"/>
              <a:t>Další díla: Příhody Lišky Bystroušky, Věc </a:t>
            </a:r>
            <a:r>
              <a:rPr lang="cs-CZ" dirty="0" err="1" smtClean="0"/>
              <a:t>Makropulos</a:t>
            </a:r>
            <a:r>
              <a:rPr lang="cs-CZ" dirty="0" smtClean="0"/>
              <a:t>, Výlety pana Broučka .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1772816"/>
            <a:ext cx="4655169" cy="4824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9546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323528" y="188640"/>
            <a:ext cx="8686800" cy="8382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i="1" dirty="0" smtClean="0">
                <a:latin typeface="Algerian" pitchFamily="82" charset="0"/>
              </a:rPr>
              <a:t>Ta naše opera Česká</a:t>
            </a:r>
            <a:endParaRPr lang="cs-CZ" sz="2000" i="1" dirty="0">
              <a:latin typeface="Algerian" pitchFamily="82" charset="0"/>
            </a:endParaRPr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67544" y="1124744"/>
            <a:ext cx="8424936" cy="532859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b="1" dirty="0" smtClean="0">
                <a:hlinkClick r:id="rId2"/>
              </a:rPr>
              <a:t>Bohuslav Martinů</a:t>
            </a:r>
            <a:r>
              <a:rPr lang="cs-CZ" b="1" dirty="0" smtClean="0"/>
              <a:t> (8. 12. 1890 – 28. 8. 1959)</a:t>
            </a:r>
          </a:p>
          <a:p>
            <a:pPr>
              <a:buFont typeface="Wingdings" pitchFamily="2" charset="2"/>
              <a:buChar char="v"/>
            </a:pPr>
            <a:r>
              <a:rPr lang="cs-CZ" dirty="0" smtClean="0"/>
              <a:t>Narodil se ve městě </a:t>
            </a:r>
            <a:r>
              <a:rPr lang="cs-CZ" dirty="0" smtClean="0">
                <a:hlinkClick r:id="rId3"/>
              </a:rPr>
              <a:t>Polička</a:t>
            </a:r>
            <a:r>
              <a:rPr lang="cs-CZ" dirty="0" smtClean="0"/>
              <a:t>; a to ve věži kostela sv. Jakuba, kde rodina bydlela.</a:t>
            </a:r>
          </a:p>
          <a:p>
            <a:pPr>
              <a:buFont typeface="Wingdings" pitchFamily="2" charset="2"/>
              <a:buChar char="v"/>
            </a:pPr>
            <a:r>
              <a:rPr lang="cs-CZ" dirty="0" smtClean="0"/>
              <a:t>Jako malý poznal lidovou hudbu a folklor svého prostředí a velmi si jej zamiloval (Otvírání studánek).</a:t>
            </a:r>
          </a:p>
          <a:p>
            <a:pPr>
              <a:buFont typeface="Wingdings" pitchFamily="2" charset="2"/>
              <a:buChar char="v"/>
            </a:pPr>
            <a:r>
              <a:rPr lang="cs-CZ" dirty="0" smtClean="0"/>
              <a:t>Učil se na housle, později přešel do Prahy.</a:t>
            </a:r>
            <a:br>
              <a:rPr lang="cs-CZ" dirty="0" smtClean="0"/>
            </a:br>
            <a:r>
              <a:rPr lang="cs-CZ" dirty="0" smtClean="0"/>
              <a:t>Studium na konzervatoři však nedokončil.</a:t>
            </a:r>
          </a:p>
          <a:p>
            <a:pPr>
              <a:buFont typeface="Wingdings" pitchFamily="2" charset="2"/>
              <a:buChar char="v"/>
            </a:pPr>
            <a:r>
              <a:rPr lang="cs-CZ" dirty="0" smtClean="0"/>
              <a:t>Byl houslistou České filharmonie a učitelem hudby.</a:t>
            </a:r>
          </a:p>
          <a:p>
            <a:pPr>
              <a:buFont typeface="Wingdings" pitchFamily="2" charset="2"/>
              <a:buChar char="v"/>
            </a:pPr>
            <a:r>
              <a:rPr lang="cs-CZ" dirty="0" smtClean="0"/>
              <a:t>Později studoval skladbu (učil jej J. Suk).</a:t>
            </a:r>
            <a:br>
              <a:rPr lang="cs-CZ" dirty="0" smtClean="0"/>
            </a:br>
            <a:r>
              <a:rPr lang="cs-CZ" dirty="0" smtClean="0"/>
              <a:t>Ve studiu pokračoval v Paříži.</a:t>
            </a:r>
          </a:p>
          <a:p>
            <a:pPr>
              <a:buFont typeface="Wingdings" pitchFamily="2" charset="2"/>
              <a:buChar char="v"/>
            </a:pPr>
            <a:r>
              <a:rPr lang="cs-CZ" dirty="0" smtClean="0"/>
              <a:t>V době 2. světové války žil ve Francii. Pak odešel do Ameriky, pak do Švýcarska. Zde také zemřel.</a:t>
            </a:r>
          </a:p>
          <a:p>
            <a:pPr>
              <a:buFont typeface="Wingdings" pitchFamily="2" charset="2"/>
              <a:buChar char="v"/>
            </a:pPr>
            <a:r>
              <a:rPr lang="cs-CZ" dirty="0" smtClean="0"/>
              <a:t>Operní dílo: Julietta, Řecké pašije, Veselohra na mostě.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1606905"/>
            <a:ext cx="3609975" cy="5086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2463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323528" y="188640"/>
            <a:ext cx="8686800" cy="8382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i="1" dirty="0" smtClean="0">
                <a:latin typeface="Algerian" pitchFamily="82" charset="0"/>
              </a:rPr>
              <a:t>Ta naše opera Česká</a:t>
            </a:r>
            <a:endParaRPr lang="cs-CZ" sz="2000" i="1" dirty="0">
              <a:latin typeface="Algerian" pitchFamily="82" charset="0"/>
            </a:endParaRPr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67544" y="1124744"/>
            <a:ext cx="8424936" cy="532859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b="1" dirty="0" smtClean="0">
                <a:hlinkClick r:id="rId3"/>
              </a:rPr>
              <a:t>Národní divadlo</a:t>
            </a:r>
            <a:endParaRPr lang="cs-CZ" b="1" dirty="0" smtClean="0"/>
          </a:p>
          <a:p>
            <a:pPr>
              <a:buFont typeface="Wingdings" pitchFamily="2" charset="2"/>
              <a:buChar char="v"/>
            </a:pPr>
            <a:r>
              <a:rPr lang="cs-CZ" dirty="0" smtClean="0"/>
              <a:t>Je neodmyslitelně spjato s českou hudbou a operou.</a:t>
            </a:r>
          </a:p>
          <a:p>
            <a:pPr>
              <a:buFont typeface="Wingdings" pitchFamily="2" charset="2"/>
              <a:buChar char="v"/>
            </a:pPr>
            <a:r>
              <a:rPr lang="cs-CZ" dirty="0" smtClean="0"/>
              <a:t>V 19. století byly Čechy součástí rakousko-uherského mocnářství.</a:t>
            </a:r>
          </a:p>
          <a:p>
            <a:pPr>
              <a:buFont typeface="Wingdings" pitchFamily="2" charset="2"/>
              <a:buChar char="v"/>
            </a:pPr>
            <a:r>
              <a:rPr lang="cs-CZ" dirty="0" smtClean="0"/>
              <a:t>Úředním jazykem byla němčina. I v kultuře převládala.</a:t>
            </a:r>
          </a:p>
          <a:p>
            <a:pPr>
              <a:buFont typeface="Wingdings" pitchFamily="2" charset="2"/>
              <a:buChar char="v"/>
            </a:pPr>
            <a:r>
              <a:rPr lang="cs-CZ" dirty="0" smtClean="0"/>
              <a:t>Mnoho českých vlastenců usilovalo o vznik českého divadla, kde by se hrála česká opera.</a:t>
            </a:r>
          </a:p>
          <a:p>
            <a:pPr>
              <a:buFont typeface="Wingdings" pitchFamily="2" charset="2"/>
              <a:buChar char="v"/>
            </a:pPr>
            <a:r>
              <a:rPr lang="cs-CZ" dirty="0" smtClean="0"/>
              <a:t>V roce 1850 vznikl Sbor pro zřízení Národního divadla.</a:t>
            </a:r>
          </a:p>
          <a:p>
            <a:pPr>
              <a:buFont typeface="Wingdings" pitchFamily="2" charset="2"/>
              <a:buChar char="v"/>
            </a:pPr>
            <a:r>
              <a:rPr lang="cs-CZ" dirty="0" smtClean="0"/>
              <a:t>Protože byl nedostatek financí na stavbu Národního divadla, vzniklo v roce 1862 </a:t>
            </a:r>
            <a:r>
              <a:rPr lang="cs-CZ" dirty="0" err="1" smtClean="0"/>
              <a:t>Prozatimní</a:t>
            </a:r>
            <a:r>
              <a:rPr lang="cs-CZ" dirty="0" smtClean="0"/>
              <a:t> divadlo.</a:t>
            </a:r>
            <a:endParaRPr lang="cs-CZ" dirty="0"/>
          </a:p>
          <a:p>
            <a:pPr>
              <a:buFont typeface="Wingdings" pitchFamily="2" charset="2"/>
              <a:buChar char="v"/>
            </a:pPr>
            <a:r>
              <a:rPr lang="cs-CZ" dirty="0" smtClean="0"/>
              <a:t>V roce 1868 byl položen základní kámen ke stavbě divadla.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40" y="0"/>
            <a:ext cx="9073008" cy="6804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3261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323528" y="188640"/>
            <a:ext cx="8686800" cy="8382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i="1" dirty="0" smtClean="0">
                <a:latin typeface="Algerian" pitchFamily="82" charset="0"/>
              </a:rPr>
              <a:t>Ta naše opera Česká</a:t>
            </a:r>
            <a:endParaRPr lang="cs-CZ" sz="2000" i="1" dirty="0">
              <a:latin typeface="Algerian" pitchFamily="82" charset="0"/>
            </a:endParaRPr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67544" y="1124744"/>
            <a:ext cx="8424936" cy="5328592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v"/>
            </a:pPr>
            <a:r>
              <a:rPr lang="cs-CZ" dirty="0" smtClean="0"/>
              <a:t>Po 13 letech bylo divadlo postavené a vyzdobené jen českými lidmi a umělci.</a:t>
            </a:r>
          </a:p>
          <a:p>
            <a:pPr>
              <a:buFont typeface="Wingdings" pitchFamily="2" charset="2"/>
              <a:buChar char="v"/>
            </a:pPr>
            <a:r>
              <a:rPr lang="cs-CZ" dirty="0" smtClean="0"/>
              <a:t>V roce 1881 bylo slavnostně otevřeno představením Smetanovy Libuše.</a:t>
            </a:r>
          </a:p>
          <a:p>
            <a:pPr>
              <a:buFont typeface="Wingdings" pitchFamily="2" charset="2"/>
              <a:buChar char="v"/>
            </a:pPr>
            <a:r>
              <a:rPr lang="cs-CZ" dirty="0" smtClean="0"/>
              <a:t>V srpnu 1881 zachvátil budovu požár.</a:t>
            </a:r>
          </a:p>
          <a:p>
            <a:pPr>
              <a:buFont typeface="Wingdings" pitchFamily="2" charset="2"/>
              <a:buChar char="v"/>
            </a:pPr>
            <a:r>
              <a:rPr lang="cs-CZ" dirty="0" smtClean="0"/>
              <a:t>Již v listopadu roku 1883 se podařilo divadlo obnovit a znovu otevřít.</a:t>
            </a:r>
          </a:p>
          <a:p>
            <a:pPr>
              <a:buFont typeface="Wingdings" pitchFamily="2" charset="2"/>
              <a:buChar char="v"/>
            </a:pPr>
            <a:r>
              <a:rPr lang="cs-CZ" dirty="0" smtClean="0"/>
              <a:t>Právem je nad jevištěm nad hlavní oponou nápis </a:t>
            </a:r>
            <a:r>
              <a:rPr lang="cs-CZ" dirty="0" smtClean="0">
                <a:hlinkClick r:id="rId3"/>
              </a:rPr>
              <a:t>„Národ sobě“</a:t>
            </a:r>
            <a:r>
              <a:rPr lang="cs-CZ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00572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323528" y="260648"/>
            <a:ext cx="8686800" cy="838200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cs-CZ" sz="36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Zdroje: </a:t>
            </a:r>
            <a:endParaRPr lang="cs-CZ" sz="360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395536" y="1124744"/>
            <a:ext cx="8291264" cy="5544616"/>
          </a:xfrm>
        </p:spPr>
        <p:txBody>
          <a:bodyPr>
            <a:normAutofit fontScale="92500" lnSpcReduction="20000"/>
          </a:bodyPr>
          <a:lstStyle/>
          <a:p>
            <a:pPr marL="395478" indent="-285750">
              <a:buFontTx/>
              <a:buChar char="-"/>
            </a:pPr>
            <a:r>
              <a:rPr lang="cs-CZ" sz="1600" dirty="0" smtClean="0"/>
              <a:t>CHARALAMBIDIS</a:t>
            </a:r>
            <a:r>
              <a:rPr lang="cs-CZ" sz="1600" dirty="0"/>
              <a:t>, Alexandros. </a:t>
            </a:r>
            <a:r>
              <a:rPr lang="cs-CZ" sz="1600" i="1" dirty="0"/>
              <a:t>Hudební výchova pro </a:t>
            </a:r>
            <a:r>
              <a:rPr lang="cs-CZ" sz="1600" i="1" dirty="0" smtClean="0"/>
              <a:t>6. </a:t>
            </a:r>
            <a:r>
              <a:rPr lang="cs-CZ" sz="1600" i="1" dirty="0"/>
              <a:t>ročník základní školy</a:t>
            </a:r>
            <a:r>
              <a:rPr lang="cs-CZ" sz="1600" dirty="0"/>
              <a:t>. 1. vyd. Praha: SPN - pedagogické nakladatelství, </a:t>
            </a:r>
            <a:r>
              <a:rPr lang="cs-CZ" sz="1600" dirty="0" smtClean="0"/>
              <a:t>2003, 128 </a:t>
            </a:r>
            <a:r>
              <a:rPr lang="cs-CZ" sz="1600" dirty="0"/>
              <a:t>s. ISBN </a:t>
            </a:r>
            <a:r>
              <a:rPr lang="cs-CZ" sz="1600" dirty="0" smtClean="0"/>
              <a:t>80-7235-052-8.</a:t>
            </a:r>
          </a:p>
          <a:p>
            <a:pPr marL="395478" indent="-285750">
              <a:buFontTx/>
              <a:buChar char="-"/>
            </a:pPr>
            <a:r>
              <a:rPr lang="cs-CZ" sz="1600" dirty="0"/>
              <a:t>„</a:t>
            </a:r>
            <a:r>
              <a:rPr lang="cs-CZ" sz="1600" dirty="0" err="1"/>
              <a:t>Myslivecek</a:t>
            </a:r>
            <a:r>
              <a:rPr lang="cs-CZ" sz="1600" dirty="0"/>
              <a:t> josef1“ od neznámý – copy </a:t>
            </a:r>
            <a:r>
              <a:rPr lang="cs-CZ" sz="1600" dirty="0" err="1"/>
              <a:t>of</a:t>
            </a:r>
            <a:r>
              <a:rPr lang="cs-CZ" sz="1600" dirty="0"/>
              <a:t>: </a:t>
            </a:r>
            <a:r>
              <a:rPr lang="cs-CZ" sz="1600" dirty="0" err="1"/>
              <a:t>en:Image:Myslivecek</a:t>
            </a:r>
            <a:r>
              <a:rPr lang="cs-CZ" sz="1600" dirty="0"/>
              <a:t> josef1.jpg. Licencováno pod Public </a:t>
            </a:r>
            <a:r>
              <a:rPr lang="cs-CZ" sz="1600" dirty="0" err="1"/>
              <a:t>domain</a:t>
            </a:r>
            <a:r>
              <a:rPr lang="cs-CZ" sz="1600" dirty="0"/>
              <a:t> via </a:t>
            </a:r>
            <a:r>
              <a:rPr lang="cs-CZ" sz="1600" dirty="0" err="1"/>
              <a:t>Wikimedia</a:t>
            </a:r>
            <a:r>
              <a:rPr lang="cs-CZ" sz="1600" dirty="0"/>
              <a:t> </a:t>
            </a:r>
            <a:r>
              <a:rPr lang="cs-CZ" sz="1600" dirty="0" err="1"/>
              <a:t>Commons</a:t>
            </a:r>
            <a:r>
              <a:rPr lang="cs-CZ" sz="1600" dirty="0"/>
              <a:t> - </a:t>
            </a:r>
            <a:r>
              <a:rPr lang="cs-CZ" sz="1600" dirty="0">
                <a:hlinkClick r:id="rId2"/>
              </a:rPr>
              <a:t>http://</a:t>
            </a:r>
            <a:r>
              <a:rPr lang="cs-CZ" sz="1600" dirty="0" smtClean="0">
                <a:hlinkClick r:id="rId2"/>
              </a:rPr>
              <a:t>commons.wikimedia.org/wiki/File:Myslivecek_josef1.jpg#mediaviewer/Soubor:Myslivecek_josef1.jpg</a:t>
            </a:r>
            <a:r>
              <a:rPr lang="cs-CZ" sz="1600" dirty="0" smtClean="0"/>
              <a:t>; 10. 4. 2014</a:t>
            </a:r>
            <a:endParaRPr lang="cs-CZ" sz="1600" dirty="0" smtClean="0"/>
          </a:p>
          <a:p>
            <a:pPr marL="395478" indent="-285750">
              <a:buFontTx/>
              <a:buChar char="-"/>
            </a:pPr>
            <a:r>
              <a:rPr lang="cs-CZ" sz="1600" dirty="0"/>
              <a:t>„</a:t>
            </a:r>
            <a:r>
              <a:rPr lang="cs-CZ" sz="1600" dirty="0" err="1"/>
              <a:t>Leos</a:t>
            </a:r>
            <a:r>
              <a:rPr lang="cs-CZ" sz="1600" dirty="0"/>
              <a:t> </a:t>
            </a:r>
            <a:r>
              <a:rPr lang="cs-CZ" sz="1600" dirty="0" err="1"/>
              <a:t>Janacek</a:t>
            </a:r>
            <a:r>
              <a:rPr lang="cs-CZ" sz="1600" dirty="0"/>
              <a:t> </a:t>
            </a:r>
            <a:r>
              <a:rPr lang="cs-CZ" sz="1600" dirty="0" err="1"/>
              <a:t>relief</a:t>
            </a:r>
            <a:r>
              <a:rPr lang="cs-CZ" sz="1600" dirty="0"/>
              <a:t>“ od Michal Maňas – Vlastní dílo. Licencováno pod </a:t>
            </a:r>
            <a:r>
              <a:rPr lang="cs-CZ" sz="1600" dirty="0" err="1"/>
              <a:t>Creative</a:t>
            </a:r>
            <a:r>
              <a:rPr lang="cs-CZ" sz="1600" dirty="0"/>
              <a:t> </a:t>
            </a:r>
            <a:r>
              <a:rPr lang="cs-CZ" sz="1600" dirty="0" err="1"/>
              <a:t>Commons</a:t>
            </a:r>
            <a:r>
              <a:rPr lang="cs-CZ" sz="1600" dirty="0"/>
              <a:t> </a:t>
            </a:r>
            <a:r>
              <a:rPr lang="cs-CZ" sz="1600" dirty="0" err="1"/>
              <a:t>Attribution</a:t>
            </a:r>
            <a:r>
              <a:rPr lang="cs-CZ" sz="1600" dirty="0"/>
              <a:t> 3.0 via </a:t>
            </a:r>
            <a:r>
              <a:rPr lang="cs-CZ" sz="1600" dirty="0" err="1"/>
              <a:t>Wikimedia</a:t>
            </a:r>
            <a:r>
              <a:rPr lang="cs-CZ" sz="1600" dirty="0"/>
              <a:t> </a:t>
            </a:r>
            <a:r>
              <a:rPr lang="cs-CZ" sz="1600" dirty="0" err="1"/>
              <a:t>Commons</a:t>
            </a:r>
            <a:r>
              <a:rPr lang="cs-CZ" sz="1600" dirty="0"/>
              <a:t> - </a:t>
            </a:r>
            <a:r>
              <a:rPr lang="cs-CZ" sz="1600" dirty="0">
                <a:hlinkClick r:id="rId3"/>
              </a:rPr>
              <a:t>http://</a:t>
            </a:r>
            <a:r>
              <a:rPr lang="cs-CZ" sz="1600" dirty="0" smtClean="0">
                <a:hlinkClick r:id="rId3"/>
              </a:rPr>
              <a:t>commons.wikimedia.org/wiki/File:Leos_Janacek_relief.jpg#mediaviewer/Soubor:Leos_Janacek_relief.jpg</a:t>
            </a:r>
            <a:r>
              <a:rPr lang="cs-CZ" sz="1600" dirty="0"/>
              <a:t> ; 10. 4. 2014</a:t>
            </a:r>
            <a:endParaRPr lang="cs-CZ" sz="1600" dirty="0" smtClean="0"/>
          </a:p>
          <a:p>
            <a:pPr marL="395478" indent="-285750">
              <a:buFontTx/>
              <a:buChar char="-"/>
            </a:pPr>
            <a:r>
              <a:rPr lang="cs-CZ" sz="1600" dirty="0"/>
              <a:t>„Martinu 1943“ od neznámý – Bohuslav Martinu Centre in </a:t>
            </a:r>
            <a:r>
              <a:rPr lang="cs-CZ" sz="1600" dirty="0" err="1"/>
              <a:t>Policka</a:t>
            </a:r>
            <a:r>
              <a:rPr lang="cs-CZ" sz="1600" dirty="0"/>
              <a:t>. Licencováno pod </a:t>
            </a:r>
            <a:r>
              <a:rPr lang="cs-CZ" sz="1600" dirty="0" err="1"/>
              <a:t>Creative</a:t>
            </a:r>
            <a:r>
              <a:rPr lang="cs-CZ" sz="1600" dirty="0"/>
              <a:t> </a:t>
            </a:r>
            <a:r>
              <a:rPr lang="cs-CZ" sz="1600" dirty="0" err="1"/>
              <a:t>Commons</a:t>
            </a:r>
            <a:r>
              <a:rPr lang="cs-CZ" sz="1600" dirty="0"/>
              <a:t> </a:t>
            </a:r>
            <a:r>
              <a:rPr lang="cs-CZ" sz="1600" dirty="0" err="1"/>
              <a:t>Attribution-Share</a:t>
            </a:r>
            <a:r>
              <a:rPr lang="cs-CZ" sz="1600" dirty="0"/>
              <a:t> </a:t>
            </a:r>
            <a:r>
              <a:rPr lang="cs-CZ" sz="1600" dirty="0" err="1"/>
              <a:t>Alike</a:t>
            </a:r>
            <a:r>
              <a:rPr lang="cs-CZ" sz="1600" dirty="0"/>
              <a:t> 3.0-cz via </a:t>
            </a:r>
            <a:r>
              <a:rPr lang="cs-CZ" sz="1600" dirty="0" err="1"/>
              <a:t>Wikimedia</a:t>
            </a:r>
            <a:r>
              <a:rPr lang="cs-CZ" sz="1600" dirty="0"/>
              <a:t> </a:t>
            </a:r>
            <a:r>
              <a:rPr lang="cs-CZ" sz="1600" dirty="0" err="1"/>
              <a:t>Commons</a:t>
            </a:r>
            <a:r>
              <a:rPr lang="cs-CZ" sz="1600" dirty="0"/>
              <a:t> - </a:t>
            </a:r>
            <a:r>
              <a:rPr lang="cs-CZ" sz="1600" dirty="0">
                <a:hlinkClick r:id="rId4"/>
              </a:rPr>
              <a:t>http://</a:t>
            </a:r>
            <a:r>
              <a:rPr lang="cs-CZ" sz="1600" dirty="0" smtClean="0">
                <a:hlinkClick r:id="rId4"/>
              </a:rPr>
              <a:t>commons.wikimedia.org/wiki/File:Martinu_1943.jpg#mediaviewer/Soubor:Martinu_1943.jpg</a:t>
            </a:r>
            <a:r>
              <a:rPr lang="cs-CZ" sz="1600" dirty="0"/>
              <a:t> ; 10. 4. 2014</a:t>
            </a:r>
            <a:endParaRPr lang="cs-CZ" sz="1600" dirty="0" smtClean="0"/>
          </a:p>
          <a:p>
            <a:pPr marL="395478" indent="-285750">
              <a:buFontTx/>
              <a:buChar char="-"/>
            </a:pPr>
            <a:r>
              <a:rPr lang="cs-CZ" sz="1600" dirty="0"/>
              <a:t>„Praha 2005-09-20 národní divadlo“ od Patrick-Emil </a:t>
            </a:r>
            <a:r>
              <a:rPr lang="cs-CZ" sz="1600" dirty="0" err="1"/>
              <a:t>Zörner</a:t>
            </a:r>
            <a:r>
              <a:rPr lang="cs-CZ" sz="1600" dirty="0"/>
              <a:t> (</a:t>
            </a:r>
            <a:r>
              <a:rPr lang="cs-CZ" sz="1600" dirty="0" err="1"/>
              <a:t>Paddy</a:t>
            </a:r>
            <a:r>
              <a:rPr lang="cs-CZ" sz="1600" dirty="0"/>
              <a:t>) – -. Licencováno pod </a:t>
            </a:r>
            <a:r>
              <a:rPr lang="cs-CZ" sz="1600" dirty="0" err="1"/>
              <a:t>Creative</a:t>
            </a:r>
            <a:r>
              <a:rPr lang="cs-CZ" sz="1600" dirty="0"/>
              <a:t> </a:t>
            </a:r>
            <a:r>
              <a:rPr lang="cs-CZ" sz="1600" dirty="0" err="1"/>
              <a:t>Commons</a:t>
            </a:r>
            <a:r>
              <a:rPr lang="cs-CZ" sz="1600" dirty="0"/>
              <a:t> </a:t>
            </a:r>
            <a:r>
              <a:rPr lang="cs-CZ" sz="1600" dirty="0" err="1"/>
              <a:t>Attribution-Share</a:t>
            </a:r>
            <a:r>
              <a:rPr lang="cs-CZ" sz="1600" dirty="0"/>
              <a:t> </a:t>
            </a:r>
            <a:r>
              <a:rPr lang="cs-CZ" sz="1600" dirty="0" err="1"/>
              <a:t>Alike</a:t>
            </a:r>
            <a:r>
              <a:rPr lang="cs-CZ" sz="1600" dirty="0"/>
              <a:t> 2.0-de via </a:t>
            </a:r>
            <a:r>
              <a:rPr lang="cs-CZ" sz="1600" dirty="0" err="1"/>
              <a:t>Wikimedia</a:t>
            </a:r>
            <a:r>
              <a:rPr lang="cs-CZ" sz="1600" dirty="0"/>
              <a:t> </a:t>
            </a:r>
            <a:r>
              <a:rPr lang="cs-CZ" sz="1600" dirty="0" err="1"/>
              <a:t>Commons</a:t>
            </a:r>
            <a:r>
              <a:rPr lang="cs-CZ" sz="1600" dirty="0"/>
              <a:t> - </a:t>
            </a:r>
            <a:r>
              <a:rPr lang="cs-CZ" sz="1600" dirty="0">
                <a:hlinkClick r:id="rId5"/>
              </a:rPr>
              <a:t>http://</a:t>
            </a:r>
            <a:r>
              <a:rPr lang="cs-CZ" sz="1600" dirty="0" smtClean="0">
                <a:hlinkClick r:id="rId5"/>
              </a:rPr>
              <a:t>commons.wikimedia.org/wiki/File:Praha_2005-09-20_n%C3%A1rodn%C3%AD_divadlo.jpg#mediaviewer/Soubor:Praha_2005-09-20_n%C3%A1rodn%C3%AD_divadlo.jpg</a:t>
            </a:r>
            <a:r>
              <a:rPr lang="cs-CZ" sz="1600" dirty="0"/>
              <a:t> ; 10. 4. 2014</a:t>
            </a:r>
            <a:endParaRPr lang="cs-CZ" sz="1600" dirty="0" smtClean="0"/>
          </a:p>
          <a:p>
            <a:pPr marL="395478" indent="-285750">
              <a:buFontTx/>
              <a:buChar char="-"/>
            </a:pPr>
            <a:r>
              <a:rPr lang="cs-CZ" sz="1600" dirty="0" smtClean="0">
                <a:hlinkClick r:id="rId6"/>
              </a:rPr>
              <a:t>http</a:t>
            </a:r>
            <a:r>
              <a:rPr lang="cs-CZ" sz="1600" dirty="0">
                <a:hlinkClick r:id="rId6"/>
              </a:rPr>
              <a:t>://cs.wikipedia.org/wiki/Bellerofont%C3%A9s_(Myslive%C4%8Dek</a:t>
            </a:r>
            <a:r>
              <a:rPr lang="cs-CZ" sz="1600" dirty="0" smtClean="0">
                <a:hlinkClick r:id="rId6"/>
              </a:rPr>
              <a:t>)</a:t>
            </a:r>
            <a:r>
              <a:rPr lang="cs-CZ" sz="1600" dirty="0"/>
              <a:t> ; 10. 4. 2014</a:t>
            </a:r>
            <a:endParaRPr lang="cs-CZ" sz="1600" dirty="0" smtClean="0"/>
          </a:p>
          <a:p>
            <a:pPr marL="395478" indent="-285750">
              <a:buFontTx/>
              <a:buChar char="-"/>
            </a:pPr>
            <a:r>
              <a:rPr lang="cs-CZ" sz="1600" dirty="0">
                <a:hlinkClick r:id="rId7"/>
              </a:rPr>
              <a:t>https://</a:t>
            </a:r>
            <a:r>
              <a:rPr lang="cs-CZ" sz="1600" dirty="0" smtClean="0">
                <a:hlinkClick r:id="rId7"/>
              </a:rPr>
              <a:t>www.youtube.com/results?search_query=josef+myslive%C4%8Dek</a:t>
            </a:r>
            <a:r>
              <a:rPr lang="cs-CZ" sz="1600" dirty="0"/>
              <a:t> ; 10. 4. 2014</a:t>
            </a:r>
            <a:endParaRPr lang="cs-CZ" sz="1600" dirty="0" smtClean="0"/>
          </a:p>
          <a:p>
            <a:pPr marL="395478" indent="-285750">
              <a:buFontTx/>
              <a:buChar char="-"/>
            </a:pPr>
            <a:r>
              <a:rPr lang="cs-CZ" sz="1600" dirty="0">
                <a:hlinkClick r:id="rId8"/>
              </a:rPr>
              <a:t>http://www.mapy.cz</a:t>
            </a:r>
            <a:r>
              <a:rPr lang="cs-CZ" sz="1600" dirty="0" smtClean="0">
                <a:hlinkClick r:id="rId8"/>
              </a:rPr>
              <a:t>/</a:t>
            </a:r>
            <a:r>
              <a:rPr lang="cs-CZ" sz="1600" dirty="0"/>
              <a:t> ; 10. 4. 2014</a:t>
            </a:r>
            <a:endParaRPr lang="cs-CZ" sz="1600" dirty="0" smtClean="0"/>
          </a:p>
          <a:p>
            <a:pPr marL="395478" indent="-285750">
              <a:buFontTx/>
              <a:buChar char="-"/>
            </a:pPr>
            <a:r>
              <a:rPr lang="cs-CZ" sz="1600" dirty="0">
                <a:hlinkClick r:id="rId9"/>
              </a:rPr>
              <a:t>http://www.zusvarhanicka.cz</a:t>
            </a:r>
            <a:r>
              <a:rPr lang="cs-CZ" sz="1600" dirty="0" smtClean="0">
                <a:hlinkClick r:id="rId9"/>
              </a:rPr>
              <a:t>/</a:t>
            </a:r>
            <a:r>
              <a:rPr lang="cs-CZ" sz="1600" dirty="0"/>
              <a:t> ; 10. 4. 2014</a:t>
            </a:r>
            <a:endParaRPr lang="cs-CZ" sz="1600" dirty="0" smtClean="0"/>
          </a:p>
          <a:p>
            <a:pPr marL="395478" indent="-285750">
              <a:buFontTx/>
              <a:buChar char="-"/>
            </a:pPr>
            <a:r>
              <a:rPr lang="cs-CZ" sz="1600" dirty="0">
                <a:hlinkClick r:id="rId10"/>
              </a:rPr>
              <a:t>http://</a:t>
            </a:r>
            <a:r>
              <a:rPr lang="cs-CZ" sz="1600" dirty="0" smtClean="0">
                <a:hlinkClick r:id="rId10"/>
              </a:rPr>
              <a:t>cs.wikipedia.org/wiki/Jej%C3%AD_pastorky%C5%88a</a:t>
            </a:r>
            <a:r>
              <a:rPr lang="cs-CZ" sz="1600" dirty="0"/>
              <a:t> ; 10. 4. 2014</a:t>
            </a:r>
            <a:endParaRPr lang="cs-CZ" sz="1600" dirty="0" smtClean="0"/>
          </a:p>
          <a:p>
            <a:pPr marL="395478" indent="-285750">
              <a:buFontTx/>
              <a:buChar char="-"/>
            </a:pPr>
            <a:r>
              <a:rPr lang="cs-CZ" sz="1600" dirty="0">
                <a:hlinkClick r:id="rId11"/>
              </a:rPr>
              <a:t>http://commons.wikimedia.org/wiki/File:N%C3%A1rodn%C3%AD_divadlo,_interi%C3%A9r_(6).</a:t>
            </a:r>
            <a:r>
              <a:rPr lang="cs-CZ" sz="1600" dirty="0" smtClean="0">
                <a:hlinkClick r:id="rId11"/>
              </a:rPr>
              <a:t>jpg</a:t>
            </a:r>
            <a:r>
              <a:rPr lang="cs-CZ" sz="1600" dirty="0"/>
              <a:t> ; 10. 4. 2014</a:t>
            </a:r>
            <a:endParaRPr lang="cs-CZ" sz="1600" dirty="0" smtClean="0"/>
          </a:p>
          <a:p>
            <a:pPr marL="395478" indent="-285750">
              <a:buFontTx/>
              <a:buChar char="-"/>
            </a:pPr>
            <a:endParaRPr lang="cs-CZ" sz="1600" dirty="0" smtClean="0"/>
          </a:p>
          <a:p>
            <a:pPr marL="395478" indent="-285750">
              <a:buFontTx/>
              <a:buChar char="-"/>
            </a:pPr>
            <a:endParaRPr lang="cs-CZ" sz="1600" dirty="0" smtClean="0"/>
          </a:p>
          <a:p>
            <a:pPr marL="395478" indent="-285750">
              <a:buFontTx/>
              <a:buChar char="-"/>
            </a:pPr>
            <a:endParaRPr lang="cs-CZ" sz="1600" dirty="0"/>
          </a:p>
          <a:p>
            <a:pPr marL="109728" indent="0">
              <a:buNone/>
            </a:pPr>
            <a:endParaRPr lang="cs-CZ" sz="1600" dirty="0"/>
          </a:p>
          <a:p>
            <a:pPr>
              <a:buNone/>
            </a:pP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808</TotalTime>
  <Words>764</Words>
  <Application>Microsoft Office PowerPoint</Application>
  <PresentationFormat>Předvádění na obrazovce (4:3)</PresentationFormat>
  <Paragraphs>84</Paragraphs>
  <Slides>8</Slides>
  <Notes>2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8</vt:i4>
      </vt:variant>
    </vt:vector>
  </HeadingPairs>
  <TitlesOfParts>
    <vt:vector size="9" baseType="lpstr">
      <vt:lpstr>Tok</vt:lpstr>
      <vt:lpstr>Prezentace aplikace PowerPoint</vt:lpstr>
      <vt:lpstr>Ta naše opera Česká</vt:lpstr>
      <vt:lpstr>Ta naše opera Česká</vt:lpstr>
      <vt:lpstr>Ta naše opera Česká</vt:lpstr>
      <vt:lpstr>Ta naše opera Česká</vt:lpstr>
      <vt:lpstr>Ta naše opera Česká</vt:lpstr>
      <vt:lpstr>Ta naše opera Česká</vt:lpstr>
      <vt:lpstr>Zdroje: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Admin</dc:creator>
  <cp:lastModifiedBy>Čenda</cp:lastModifiedBy>
  <cp:revision>207</cp:revision>
  <dcterms:created xsi:type="dcterms:W3CDTF">2013-09-12T16:15:38Z</dcterms:created>
  <dcterms:modified xsi:type="dcterms:W3CDTF">2014-08-06T13:39:29Z</dcterms:modified>
</cp:coreProperties>
</file>