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4" r:id="rId3"/>
    <p:sldId id="275" r:id="rId4"/>
    <p:sldId id="278" r:id="rId5"/>
    <p:sldId id="276" r:id="rId6"/>
    <p:sldId id="277" r:id="rId7"/>
    <p:sldId id="258" r:id="rId8"/>
    <p:sldId id="279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5110D4-79DE-4A67-9663-46A3EDA7B67F}" type="datetimeFigureOut">
              <a:rPr lang="cs-CZ" smtClean="0"/>
              <a:pPr/>
              <a:t>30.7.2014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F095AC-6003-45ED-9D77-19A77D4C567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KBwmcTMCms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s://www.youtube.com/watch?v=r_Ceds7iX5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youtube.com/watch?v=VE_HHZKUeM0" TargetMode="External"/><Relationship Id="rId4" Type="http://schemas.openxmlformats.org/officeDocument/2006/relationships/hyperlink" Target="https://www.youtube.com/watch?v=gl0g0gGt7t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9ivj0kvFPs" TargetMode="External"/><Relationship Id="rId7" Type="http://schemas.openxmlformats.org/officeDocument/2006/relationships/image" Target="../media/image7.jpg"/><Relationship Id="rId2" Type="http://schemas.openxmlformats.org/officeDocument/2006/relationships/hyperlink" Target="https://www.youtube.com/watch?v=3wc3MbdEld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youtube.com/watch?v=RHCGE9OFcGQ" TargetMode="External"/><Relationship Id="rId4" Type="http://schemas.openxmlformats.org/officeDocument/2006/relationships/hyperlink" Target="https://www.youtube.com/watch?v=UC_XpUcIQ_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9ivj0kvFPs" TargetMode="External"/><Relationship Id="rId3" Type="http://schemas.openxmlformats.org/officeDocument/2006/relationships/hyperlink" Target="https://www.youtube.com/watch?v=VE_HHZKUeM0" TargetMode="External"/><Relationship Id="rId7" Type="http://schemas.openxmlformats.org/officeDocument/2006/relationships/hyperlink" Target="https://www.youtube.com/watch?v=H11t0GGRBNA" TargetMode="External"/><Relationship Id="rId2" Type="http://schemas.openxmlformats.org/officeDocument/2006/relationships/hyperlink" Target="https://www.youtube.com/watch?v=gl0g0gGt7t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5fNNdGWjpj4" TargetMode="External"/><Relationship Id="rId11" Type="http://schemas.openxmlformats.org/officeDocument/2006/relationships/hyperlink" Target="https://www.youtube.com/watch?v=Qu7kFnLX6wo" TargetMode="External"/><Relationship Id="rId5" Type="http://schemas.openxmlformats.org/officeDocument/2006/relationships/hyperlink" Target="https://www.youtube.com/watch?v=GmpU5vDK3gk" TargetMode="External"/><Relationship Id="rId10" Type="http://schemas.openxmlformats.org/officeDocument/2006/relationships/hyperlink" Target="https://www.youtube.com/watch?v=riIZUxMofXc" TargetMode="External"/><Relationship Id="rId4" Type="http://schemas.openxmlformats.org/officeDocument/2006/relationships/hyperlink" Target="https://www.youtube.com/watch?v=DKBwmcTMCms" TargetMode="External"/><Relationship Id="rId9" Type="http://schemas.openxmlformats.org/officeDocument/2006/relationships/hyperlink" Target="https://www.youtube.com/watch?v=l0aH_DF4cx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angoCouple.jpg" TargetMode="External"/><Relationship Id="rId2" Type="http://schemas.openxmlformats.org/officeDocument/2006/relationships/hyperlink" Target="http://commons.wikimedia.org/wiki/File:Polka_184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Ballroom_dance_competition_cha_cha_2.jpg" TargetMode="External"/><Relationship Id="rId5" Type="http://schemas.openxmlformats.org/officeDocument/2006/relationships/hyperlink" Target="http://commons.wikimedia.org/wiki/File:Jitterbug_dancers_NYWTS.jpg" TargetMode="External"/><Relationship Id="rId4" Type="http://schemas.openxmlformats.org/officeDocument/2006/relationships/hyperlink" Target="http://commons.wikimedia.org/wiki/File:Tango-ballroom-competition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mpU5vDK3gk" TargetMode="External"/><Relationship Id="rId13" Type="http://schemas.openxmlformats.org/officeDocument/2006/relationships/hyperlink" Target="https://www.youtube.com/watch?v=Qu7kFnLX6wo" TargetMode="External"/><Relationship Id="rId3" Type="http://schemas.openxmlformats.org/officeDocument/2006/relationships/hyperlink" Target="https://www.youtube.com/watch?v=DKBwmcTMCms" TargetMode="External"/><Relationship Id="rId7" Type="http://schemas.openxmlformats.org/officeDocument/2006/relationships/hyperlink" Target="https://www.youtube.com/watch?v=RHCGE9OFcGQ" TargetMode="External"/><Relationship Id="rId12" Type="http://schemas.openxmlformats.org/officeDocument/2006/relationships/hyperlink" Target="https://www.youtube.com/watch?v=riIZUxMofXc" TargetMode="External"/><Relationship Id="rId2" Type="http://schemas.openxmlformats.org/officeDocument/2006/relationships/hyperlink" Target="https://www.youtube.com/watch?v=r_Ceds7iX5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9ivj0kvFPs" TargetMode="External"/><Relationship Id="rId11" Type="http://schemas.openxmlformats.org/officeDocument/2006/relationships/hyperlink" Target="https://www.youtube.com/watch?v=l0aH_DF4cxs" TargetMode="External"/><Relationship Id="rId5" Type="http://schemas.openxmlformats.org/officeDocument/2006/relationships/hyperlink" Target="https://www.youtube.com/watch?v=3wc3MbdEldw" TargetMode="External"/><Relationship Id="rId10" Type="http://schemas.openxmlformats.org/officeDocument/2006/relationships/hyperlink" Target="https://www.youtube.com/watch?v=H11t0GGRBNA" TargetMode="External"/><Relationship Id="rId4" Type="http://schemas.openxmlformats.org/officeDocument/2006/relationships/hyperlink" Target="https://www.youtube.com/watch?v=gl0g0gGt7tU" TargetMode="External"/><Relationship Id="rId9" Type="http://schemas.openxmlformats.org/officeDocument/2006/relationships/hyperlink" Target="https://www.youtube.com/watch?v=5fNNdGWjpj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835696" y="1556792"/>
            <a:ext cx="54726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ZŠ a MŠ Brno, Křenová 21</a:t>
            </a:r>
          </a:p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CZ.1.07/1.4.00/21.3691, Dobrá šance pro děti</a:t>
            </a:r>
          </a:p>
          <a:p>
            <a:pPr algn="ctr"/>
            <a:endParaRPr lang="cs-CZ" dirty="0" smtClean="0"/>
          </a:p>
        </p:txBody>
      </p:sp>
      <p:sp>
        <p:nvSpPr>
          <p:cNvPr id="9" name="Obdélník 8"/>
          <p:cNvSpPr/>
          <p:nvPr/>
        </p:nvSpPr>
        <p:spPr>
          <a:xfrm>
            <a:off x="2627784" y="5805264"/>
            <a:ext cx="53285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Tento materiál byl vytvořen v rámci projektu</a:t>
            </a:r>
          </a:p>
          <a:p>
            <a:pPr algn="ctr"/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Inovace ve vzdělávání na naší škole</a:t>
            </a:r>
          </a:p>
          <a:p>
            <a:pPr algn="ctr"/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V rámci OP Vzdělávání pro konkurenceschopnost</a:t>
            </a:r>
            <a:endParaRPr lang="cs-CZ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43" y="70892"/>
            <a:ext cx="6081713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230178" y="2291599"/>
            <a:ext cx="66247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Vzdělávací oblast: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Umění a kultura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Předmět: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Hudební výchova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Název: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Společenské tance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Označení: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VY_32_Inovace_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Li09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Mgr. Zdeněk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Lichtneger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Ověřeno (datum, třída, vyučující):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24. 4. 2014, 7. A, Mgr. Zdeněk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Lichtneger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Stručná anotace: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Určeno žákům 7. ročníku. Obsahem jsou názvy základních tanců a jejich členění do kategorií. Prezentace nabízí možnost prohlédnout si videoukázky jednotlivých tanců a ty si případně zatančit.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Pomůcky: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Počítač připojený k internetu a projektor.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Společenské tance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Většinou s nimi máme už nějaké zkušenosti…</a:t>
            </a:r>
          </a:p>
          <a:p>
            <a:pPr marL="0" indent="0" algn="ctr">
              <a:buNone/>
            </a:pPr>
            <a:r>
              <a:rPr lang="cs-CZ" dirty="0" smtClean="0"/>
              <a:t>Dost možná jsme se o nějaké i pokoušeli…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Společenské tance jsou převážně určeny k zábavě lidí.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33" y="1988840"/>
            <a:ext cx="2233290" cy="35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Společenské tance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Tradiční, klasické společenské tance</a:t>
            </a:r>
          </a:p>
          <a:p>
            <a:pPr>
              <a:buFont typeface="Wingdings" pitchFamily="2" charset="2"/>
              <a:buChar char="ü"/>
            </a:pPr>
            <a:endParaRPr lang="cs-CZ" dirty="0" smtClean="0"/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hlinkClick r:id="rId2"/>
              </a:rPr>
              <a:t>polka</a:t>
            </a:r>
            <a:endParaRPr lang="cs-CZ" dirty="0" smtClean="0"/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hlinkClick r:id="rId3"/>
              </a:rPr>
              <a:t>valčík</a:t>
            </a:r>
            <a:endParaRPr lang="cs-CZ" dirty="0" smtClean="0"/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hlinkClick r:id="rId4"/>
              </a:rPr>
              <a:t>waltz</a:t>
            </a:r>
            <a:endParaRPr lang="cs-CZ" dirty="0" smtClean="0"/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hlinkClick r:id="rId5"/>
              </a:rPr>
              <a:t>tango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i="1" dirty="0" smtClean="0"/>
          </a:p>
          <a:p>
            <a:pPr marL="0" indent="0" algn="ctr">
              <a:buNone/>
            </a:pPr>
            <a:endParaRPr lang="cs-CZ" i="1" dirty="0"/>
          </a:p>
          <a:p>
            <a:pPr marL="0" indent="0" algn="ctr">
              <a:buNone/>
            </a:pPr>
            <a:endParaRPr lang="cs-CZ" i="1" dirty="0" smtClean="0"/>
          </a:p>
          <a:p>
            <a:pPr marL="0" indent="0" algn="ctr">
              <a:buNone/>
            </a:pPr>
            <a:endParaRPr lang="cs-CZ" i="1" dirty="0"/>
          </a:p>
          <a:p>
            <a:pPr marL="0" indent="0" algn="ctr">
              <a:buNone/>
            </a:pPr>
            <a:r>
              <a:rPr lang="cs-CZ" i="1" dirty="0" smtClean="0"/>
              <a:t>Klikněte na názvy tanců a prohlédněte si videoukázky.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2370638" cy="35283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2592288" cy="40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Společenské tance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Moderní tance</a:t>
            </a:r>
          </a:p>
          <a:p>
            <a:pPr>
              <a:buFont typeface="Wingdings" pitchFamily="2" charset="2"/>
              <a:buChar char="ü"/>
            </a:pPr>
            <a:endParaRPr lang="cs-CZ" dirty="0" smtClean="0"/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hlinkClick r:id="rId2"/>
              </a:rPr>
              <a:t>swing</a:t>
            </a:r>
            <a:endParaRPr lang="cs-CZ" dirty="0" smtClean="0"/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hlinkClick r:id="rId3"/>
              </a:rPr>
              <a:t>rumba</a:t>
            </a:r>
            <a:endParaRPr lang="cs-CZ" dirty="0" smtClean="0"/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hlinkClick r:id="rId4"/>
              </a:rPr>
              <a:t>rokenrol</a:t>
            </a:r>
            <a:endParaRPr lang="cs-CZ" dirty="0" smtClean="0"/>
          </a:p>
          <a:p>
            <a:pPr>
              <a:buFont typeface="Wingdings" pitchFamily="2" charset="2"/>
              <a:buChar char="ü"/>
            </a:pPr>
            <a:r>
              <a:rPr lang="cs-CZ" dirty="0" err="1" smtClean="0">
                <a:hlinkClick r:id="rId5"/>
              </a:rPr>
              <a:t>macarena</a:t>
            </a:r>
            <a:r>
              <a:rPr lang="cs-CZ" dirty="0" smtClean="0">
                <a:hlinkClick r:id="rId5"/>
              </a:rPr>
              <a:t> </a:t>
            </a:r>
            <a:r>
              <a:rPr lang="cs-CZ" dirty="0" smtClean="0"/>
              <a:t>[</a:t>
            </a:r>
            <a:r>
              <a:rPr lang="cs-CZ" dirty="0" err="1" smtClean="0"/>
              <a:t>makaréna</a:t>
            </a:r>
            <a:r>
              <a:rPr lang="cs-CZ" dirty="0" smtClean="0"/>
              <a:t>]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Klikněte na názvy tanců</a:t>
            </a:r>
            <a:br>
              <a:rPr lang="cs-CZ" i="1" dirty="0" smtClean="0"/>
            </a:br>
            <a:r>
              <a:rPr lang="cs-CZ" i="1" dirty="0" smtClean="0"/>
              <a:t>a prohlédněte si videoukázky.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50" y="1268760"/>
            <a:ext cx="3179733" cy="22639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39" y="3726885"/>
            <a:ext cx="3184926" cy="256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Společenské tance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424936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 smtClean="0"/>
              <a:t>Tanec jako povolání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Existují soutěže profesionálních tanečníků nebo těch, kdo se chtějí na profesionální úroveň dostat.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Na těchto soutěžích je dělení tanců zase trochu jiné.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Standardní tance: </a:t>
            </a:r>
            <a:r>
              <a:rPr lang="cs-CZ" dirty="0" smtClean="0">
                <a:hlinkClick r:id="rId2"/>
              </a:rPr>
              <a:t>waltz</a:t>
            </a:r>
            <a:r>
              <a:rPr lang="cs-CZ" dirty="0" smtClean="0"/>
              <a:t>, </a:t>
            </a:r>
            <a:r>
              <a:rPr lang="cs-CZ" dirty="0" smtClean="0">
                <a:hlinkClick r:id="rId3"/>
              </a:rPr>
              <a:t>tango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valčík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slowfox </a:t>
            </a:r>
            <a:r>
              <a:rPr lang="cs-CZ" dirty="0" smtClean="0"/>
              <a:t>[</a:t>
            </a:r>
            <a:r>
              <a:rPr lang="cs-CZ" dirty="0" err="1" smtClean="0"/>
              <a:t>sloufoks</a:t>
            </a:r>
            <a:r>
              <a:rPr lang="cs-CZ" dirty="0" smtClean="0"/>
              <a:t>],</a:t>
            </a:r>
            <a:br>
              <a:rPr lang="cs-CZ" dirty="0" smtClean="0"/>
            </a:br>
            <a:r>
              <a:rPr lang="cs-CZ" dirty="0" smtClean="0">
                <a:hlinkClick r:id="rId6"/>
              </a:rPr>
              <a:t>quickstep </a:t>
            </a:r>
            <a:r>
              <a:rPr lang="cs-CZ" dirty="0" smtClean="0"/>
              <a:t>[</a:t>
            </a:r>
            <a:r>
              <a:rPr lang="cs-CZ" dirty="0" err="1" smtClean="0"/>
              <a:t>kvikstep</a:t>
            </a:r>
            <a:r>
              <a:rPr lang="cs-CZ" dirty="0" smtClean="0"/>
              <a:t>]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Latinskoamerické: </a:t>
            </a:r>
            <a:r>
              <a:rPr lang="cs-CZ" dirty="0" smtClean="0">
                <a:hlinkClick r:id="rId7"/>
              </a:rPr>
              <a:t>samba</a:t>
            </a:r>
            <a:r>
              <a:rPr lang="cs-CZ" dirty="0" smtClean="0"/>
              <a:t>, </a:t>
            </a:r>
            <a:r>
              <a:rPr lang="cs-CZ" dirty="0" smtClean="0">
                <a:hlinkClick r:id="rId8"/>
              </a:rPr>
              <a:t>rumba</a:t>
            </a:r>
            <a:r>
              <a:rPr lang="cs-CZ" dirty="0" smtClean="0"/>
              <a:t>, </a:t>
            </a:r>
            <a:r>
              <a:rPr lang="cs-CZ" dirty="0" smtClean="0">
                <a:hlinkClick r:id="rId9"/>
              </a:rPr>
              <a:t>ča-ča</a:t>
            </a:r>
            <a:r>
              <a:rPr lang="cs-CZ" dirty="0" smtClean="0"/>
              <a:t>, </a:t>
            </a:r>
            <a:r>
              <a:rPr lang="cs-CZ" dirty="0" err="1" smtClean="0">
                <a:hlinkClick r:id="rId10"/>
              </a:rPr>
              <a:t>paso</a:t>
            </a:r>
            <a:r>
              <a:rPr lang="cs-CZ" dirty="0" smtClean="0">
                <a:hlinkClick r:id="rId10"/>
              </a:rPr>
              <a:t> </a:t>
            </a:r>
            <a:r>
              <a:rPr lang="cs-CZ" dirty="0" err="1" smtClean="0">
                <a:hlinkClick r:id="rId10"/>
              </a:rPr>
              <a:t>doble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smtClean="0">
                <a:hlinkClick r:id="rId11"/>
              </a:rPr>
              <a:t>jive </a:t>
            </a:r>
            <a:r>
              <a:rPr lang="cs-CZ" dirty="0" smtClean="0"/>
              <a:t>[</a:t>
            </a:r>
            <a:r>
              <a:rPr lang="cs-CZ" dirty="0" err="1" smtClean="0"/>
              <a:t>džajf</a:t>
            </a:r>
            <a:r>
              <a:rPr lang="cs-CZ" dirty="0" smtClean="0"/>
              <a:t>].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i="1" dirty="0" smtClean="0"/>
              <a:t>Klikněte </a:t>
            </a:r>
            <a:r>
              <a:rPr lang="cs-CZ" i="1" dirty="0"/>
              <a:t>na názvy tanců a prohlédněte si videoukázky.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102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 smtClean="0">
                <a:latin typeface="Algerian" pitchFamily="82" charset="0"/>
              </a:rPr>
              <a:t>Společenské tance</a:t>
            </a:r>
            <a:endParaRPr lang="cs-CZ" sz="2000" i="1" dirty="0">
              <a:latin typeface="Algerian" pitchFamily="82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42493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Závěrem…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 tanci dochází k vzájemnému ovlivňování jeho jednotlivých druhů (klasický balet čerpá z pantomimy).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Nenechme si ujít nějaké taneční představení v divadle.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S baletem a tancem se setkáme i ve filmu, v televizi.</a:t>
            </a:r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 smtClean="0"/>
              <a:t>Přejme si, aby se nám dobře „tančilo životem“</a:t>
            </a:r>
            <a:br>
              <a:rPr lang="cs-CZ" b="1" dirty="0" smtClean="0"/>
            </a:br>
            <a:r>
              <a:rPr lang="cs-CZ" b="1" dirty="0" smtClean="0"/>
              <a:t>i mimo školu </a:t>
            </a:r>
            <a:r>
              <a:rPr lang="cs-CZ" b="1" dirty="0" smtClean="0">
                <a:sym typeface="Wingdings" pitchFamily="2" charset="2"/>
              </a:rPr>
              <a:t>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2174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Zdroje: </a:t>
            </a:r>
            <a:endParaRPr lang="cs-CZ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291264" cy="5616624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cs-CZ" sz="1600" dirty="0" smtClean="0"/>
              <a:t>- CHARALAMBIDIS</a:t>
            </a:r>
            <a:r>
              <a:rPr lang="cs-CZ" sz="1600" dirty="0"/>
              <a:t>, Alexandros. </a:t>
            </a:r>
            <a:r>
              <a:rPr lang="cs-CZ" sz="1600" i="1" dirty="0"/>
              <a:t>Hudební výchova pro </a:t>
            </a:r>
            <a:r>
              <a:rPr lang="cs-CZ" sz="1600" i="1" dirty="0" smtClean="0"/>
              <a:t>7. </a:t>
            </a:r>
            <a:r>
              <a:rPr lang="cs-CZ" sz="1600" i="1" dirty="0"/>
              <a:t>ročník základní </a:t>
            </a:r>
            <a:r>
              <a:rPr lang="cs-CZ" sz="1600" i="1" dirty="0" smtClean="0"/>
              <a:t>školy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r>
              <a:rPr lang="cs-CZ" sz="1600" dirty="0" smtClean="0"/>
              <a:t>2. </a:t>
            </a:r>
            <a:r>
              <a:rPr lang="cs-CZ" sz="1600" dirty="0"/>
              <a:t>vyd. Praha: SPN - pedagogické nakladatelství, </a:t>
            </a:r>
            <a:r>
              <a:rPr lang="cs-CZ" sz="1600" dirty="0" smtClean="0"/>
              <a:t>2005, 152 </a:t>
            </a:r>
            <a:r>
              <a:rPr lang="cs-CZ" sz="1600" dirty="0"/>
              <a:t>s. ISBN </a:t>
            </a:r>
            <a:r>
              <a:rPr lang="cs-CZ" sz="1600" dirty="0" smtClean="0"/>
              <a:t>80-7235-297-0.</a:t>
            </a:r>
          </a:p>
          <a:p>
            <a:pPr marL="109728" indent="0">
              <a:buNone/>
            </a:pPr>
            <a:r>
              <a:rPr lang="cs-CZ" sz="1600" dirty="0" smtClean="0"/>
              <a:t>- „</a:t>
            </a:r>
            <a:r>
              <a:rPr lang="cs-CZ" sz="1600" dirty="0"/>
              <a:t>Polka 1848“ od </a:t>
            </a:r>
            <a:r>
              <a:rPr lang="cs-CZ" sz="1600" dirty="0" err="1"/>
              <a:t>Scanné</a:t>
            </a:r>
            <a:r>
              <a:rPr lang="cs-CZ" sz="1600" dirty="0"/>
              <a:t> par </a:t>
            </a:r>
            <a:r>
              <a:rPr lang="cs-CZ" sz="1600" dirty="0" err="1"/>
              <a:t>Huster</a:t>
            </a:r>
            <a:r>
              <a:rPr lang="cs-CZ" sz="1600" dirty="0"/>
              <a:t> – </a:t>
            </a:r>
            <a:r>
              <a:rPr lang="cs-CZ" sz="1600" dirty="0" err="1"/>
              <a:t>Perrot</a:t>
            </a:r>
            <a:r>
              <a:rPr lang="cs-CZ" sz="1600" dirty="0"/>
              <a:t> et Robert, Almanach des </a:t>
            </a:r>
            <a:r>
              <a:rPr lang="cs-CZ" sz="1600" dirty="0" err="1"/>
              <a:t>polkeurs</a:t>
            </a:r>
            <a:r>
              <a:rPr lang="cs-CZ" sz="1600" dirty="0"/>
              <a:t>, Paris. Licencováno pod Public </a:t>
            </a:r>
            <a:r>
              <a:rPr lang="cs-CZ" sz="1600" dirty="0" err="1"/>
              <a:t>domain</a:t>
            </a:r>
            <a:r>
              <a:rPr lang="cs-CZ" sz="1600" dirty="0"/>
              <a:t> via </a:t>
            </a:r>
            <a:r>
              <a:rPr lang="cs-CZ" sz="1600" dirty="0" err="1"/>
              <a:t>Wikimedia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- </a:t>
            </a: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commons.wikimedia.org/wiki/File:Polka_1848.jpg#mediaviewer/Soubor:Polka_1848.jpg</a:t>
            </a:r>
            <a:r>
              <a:rPr lang="cs-CZ" sz="1600" dirty="0" smtClean="0"/>
              <a:t>; 16. 4. 2014</a:t>
            </a:r>
          </a:p>
          <a:p>
            <a:pPr marL="109728" indent="0">
              <a:buNone/>
            </a:pPr>
            <a:r>
              <a:rPr lang="cs-CZ" sz="1600" dirty="0" smtClean="0"/>
              <a:t>- „</a:t>
            </a:r>
            <a:r>
              <a:rPr lang="cs-CZ" sz="1600" dirty="0" err="1"/>
              <a:t>TangoCouple</a:t>
            </a:r>
            <a:r>
              <a:rPr lang="cs-CZ" sz="1600" dirty="0"/>
              <a:t>“ od Raphael </a:t>
            </a:r>
            <a:r>
              <a:rPr lang="cs-CZ" sz="1600" dirty="0" err="1"/>
              <a:t>Koerich</a:t>
            </a:r>
            <a:r>
              <a:rPr lang="cs-CZ" sz="1600" dirty="0"/>
              <a:t> – </a:t>
            </a:r>
            <a:r>
              <a:rPr lang="cs-CZ" sz="1600" dirty="0" err="1"/>
              <a:t>Flickr</a:t>
            </a:r>
            <a:r>
              <a:rPr lang="cs-CZ" sz="1600" dirty="0"/>
              <a:t>. Licencováno pod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</a:t>
            </a:r>
            <a:r>
              <a:rPr lang="cs-CZ" sz="1600" dirty="0" err="1"/>
              <a:t>Attribution-Share</a:t>
            </a:r>
            <a:r>
              <a:rPr lang="cs-CZ" sz="1600" dirty="0"/>
              <a:t> </a:t>
            </a:r>
            <a:r>
              <a:rPr lang="cs-CZ" sz="1600" dirty="0" err="1"/>
              <a:t>Alike</a:t>
            </a:r>
            <a:r>
              <a:rPr lang="cs-CZ" sz="1600" dirty="0"/>
              <a:t> 2.0 via </a:t>
            </a:r>
            <a:r>
              <a:rPr lang="cs-CZ" sz="1600" dirty="0" err="1"/>
              <a:t>Wikimedia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- </a:t>
            </a:r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commons.wikimedia.org/wiki/</a:t>
            </a:r>
            <a:r>
              <a:rPr lang="cs-CZ" sz="1600" dirty="0" err="1" smtClean="0">
                <a:hlinkClick r:id="rId3"/>
              </a:rPr>
              <a:t>File:TangoCouple.jpg#mediaviewer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Soubor:TangoCouple.jpg</a:t>
            </a:r>
            <a:r>
              <a:rPr lang="cs-CZ" sz="1600" dirty="0" smtClean="0"/>
              <a:t>; 16. 4. 2014</a:t>
            </a:r>
          </a:p>
          <a:p>
            <a:pPr marL="109728" indent="0">
              <a:buNone/>
            </a:pPr>
            <a:r>
              <a:rPr lang="cs-CZ" sz="1600" dirty="0" smtClean="0"/>
              <a:t>- </a:t>
            </a:r>
            <a:r>
              <a:rPr lang="en-US" sz="1600" dirty="0"/>
              <a:t>„Tango-ballroom-competition“. </a:t>
            </a:r>
            <a:r>
              <a:rPr lang="en-US" sz="1600" dirty="0" err="1"/>
              <a:t>Licencováno</a:t>
            </a:r>
            <a:r>
              <a:rPr lang="en-US" sz="1600" dirty="0"/>
              <a:t> pod Creative Commons Attribution-Share Alike 3.0 via Wikimedia Commons -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commons.wikimedia.org/wiki/File:Tango-ballroom-competition.jpg#mediaviewer/Soubor:Tango-ballroom-competition.jpg</a:t>
            </a:r>
            <a:r>
              <a:rPr lang="cs-CZ" sz="1600" dirty="0" smtClean="0"/>
              <a:t>; 16. 4. 2014</a:t>
            </a:r>
            <a:endParaRPr lang="cs-CZ" sz="1600" dirty="0"/>
          </a:p>
          <a:p>
            <a:pPr marL="109728" indent="0">
              <a:buNone/>
            </a:pPr>
            <a:r>
              <a:rPr lang="cs-CZ" sz="1600" dirty="0" smtClean="0"/>
              <a:t>- „</a:t>
            </a:r>
            <a:r>
              <a:rPr lang="cs-CZ" sz="1600" dirty="0" err="1"/>
              <a:t>Jitterbug</a:t>
            </a:r>
            <a:r>
              <a:rPr lang="cs-CZ" sz="1600" dirty="0"/>
              <a:t> </a:t>
            </a:r>
            <a:r>
              <a:rPr lang="cs-CZ" sz="1600" dirty="0" err="1"/>
              <a:t>dancers</a:t>
            </a:r>
            <a:r>
              <a:rPr lang="cs-CZ" sz="1600" dirty="0"/>
              <a:t> NYWTS“ od New York </a:t>
            </a:r>
            <a:r>
              <a:rPr lang="cs-CZ" sz="1600" dirty="0" err="1"/>
              <a:t>World</a:t>
            </a:r>
            <a:r>
              <a:rPr lang="cs-CZ" sz="1600" dirty="0"/>
              <a:t>-Telegram and </a:t>
            </a:r>
            <a:r>
              <a:rPr lang="cs-CZ" sz="1600" dirty="0" err="1"/>
              <a:t>the</a:t>
            </a:r>
            <a:r>
              <a:rPr lang="cs-CZ" sz="1600" dirty="0"/>
              <a:t> Sun </a:t>
            </a:r>
            <a:r>
              <a:rPr lang="cs-CZ" sz="1600" dirty="0" err="1"/>
              <a:t>staff</a:t>
            </a:r>
            <a:r>
              <a:rPr lang="cs-CZ" sz="1600" dirty="0"/>
              <a:t> </a:t>
            </a:r>
            <a:r>
              <a:rPr lang="cs-CZ" sz="1600" dirty="0" err="1"/>
              <a:t>photographer</a:t>
            </a:r>
            <a:r>
              <a:rPr lang="cs-CZ" sz="1600" dirty="0"/>
              <a:t>: </a:t>
            </a:r>
            <a:r>
              <a:rPr lang="cs-CZ" sz="1600" dirty="0" err="1"/>
              <a:t>Fisher</a:t>
            </a:r>
            <a:r>
              <a:rPr lang="cs-CZ" sz="1600" dirty="0"/>
              <a:t>, Alan, </a:t>
            </a:r>
            <a:r>
              <a:rPr lang="cs-CZ" sz="1600" dirty="0" err="1"/>
              <a:t>photographer</a:t>
            </a:r>
            <a:r>
              <a:rPr lang="cs-CZ" sz="1600" dirty="0"/>
              <a:t>. – </a:t>
            </a:r>
            <a:r>
              <a:rPr lang="cs-CZ" sz="1600" dirty="0" err="1"/>
              <a:t>Library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Congress</a:t>
            </a:r>
            <a:r>
              <a:rPr lang="cs-CZ" sz="1600" dirty="0"/>
              <a:t> </a:t>
            </a:r>
            <a:r>
              <a:rPr lang="cs-CZ" sz="1600" dirty="0" err="1"/>
              <a:t>Prints</a:t>
            </a:r>
            <a:r>
              <a:rPr lang="cs-CZ" sz="1600" dirty="0"/>
              <a:t> and </a:t>
            </a:r>
            <a:r>
              <a:rPr lang="cs-CZ" sz="1600" dirty="0" err="1"/>
              <a:t>Photographs</a:t>
            </a:r>
            <a:r>
              <a:rPr lang="cs-CZ" sz="1600" dirty="0"/>
              <a:t> </a:t>
            </a:r>
            <a:r>
              <a:rPr lang="cs-CZ" sz="1600" dirty="0" err="1"/>
              <a:t>Division</a:t>
            </a:r>
            <a:r>
              <a:rPr lang="cs-CZ" sz="1600" dirty="0"/>
              <a:t>. New York </a:t>
            </a:r>
            <a:r>
              <a:rPr lang="cs-CZ" sz="1600" dirty="0" err="1"/>
              <a:t>World</a:t>
            </a:r>
            <a:r>
              <a:rPr lang="cs-CZ" sz="1600" dirty="0"/>
              <a:t>-Telegram and </a:t>
            </a:r>
            <a:r>
              <a:rPr lang="cs-CZ" sz="1600" dirty="0" err="1"/>
              <a:t>the</a:t>
            </a:r>
            <a:r>
              <a:rPr lang="cs-CZ" sz="1600" dirty="0"/>
              <a:t> Sun </a:t>
            </a:r>
            <a:r>
              <a:rPr lang="cs-CZ" sz="1600" dirty="0" err="1"/>
              <a:t>Newspaper</a:t>
            </a:r>
            <a:r>
              <a:rPr lang="cs-CZ" sz="1600" dirty="0"/>
              <a:t> </a:t>
            </a:r>
            <a:r>
              <a:rPr lang="cs-CZ" sz="1600" dirty="0" err="1"/>
              <a:t>Photograph</a:t>
            </a:r>
            <a:r>
              <a:rPr lang="cs-CZ" sz="1600" dirty="0"/>
              <a:t> </a:t>
            </a:r>
            <a:r>
              <a:rPr lang="cs-CZ" sz="1600" dirty="0" err="1"/>
              <a:t>Collection</a:t>
            </a:r>
            <a:r>
              <a:rPr lang="cs-CZ" sz="1600" dirty="0"/>
              <a:t>. http://hdl.loc.gov/</a:t>
            </a:r>
            <a:r>
              <a:rPr lang="cs-CZ" sz="1600" dirty="0" err="1"/>
              <a:t>loc.pnp</a:t>
            </a:r>
            <a:r>
              <a:rPr lang="cs-CZ" sz="1600" dirty="0"/>
              <a:t>/cph.3c34893. Licencováno pod Public </a:t>
            </a:r>
            <a:r>
              <a:rPr lang="cs-CZ" sz="1600" dirty="0" err="1"/>
              <a:t>domain</a:t>
            </a:r>
            <a:r>
              <a:rPr lang="cs-CZ" sz="1600" dirty="0"/>
              <a:t> via </a:t>
            </a:r>
            <a:r>
              <a:rPr lang="cs-CZ" sz="1600" dirty="0" err="1"/>
              <a:t>Wikimedia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- </a:t>
            </a:r>
            <a:r>
              <a:rPr lang="cs-CZ" sz="1600" dirty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commons.wikimedia.org/wiki/</a:t>
            </a:r>
            <a:r>
              <a:rPr lang="cs-CZ" sz="1600" dirty="0" err="1" smtClean="0">
                <a:hlinkClick r:id="rId5"/>
              </a:rPr>
              <a:t>File:Jitterbug_dancers_NYWTS.jpg#mediaviewer</a:t>
            </a:r>
            <a:r>
              <a:rPr lang="cs-CZ" sz="1600" dirty="0" smtClean="0">
                <a:hlinkClick r:id="rId5"/>
              </a:rPr>
              <a:t>/</a:t>
            </a:r>
            <a:r>
              <a:rPr lang="cs-CZ" sz="1600" dirty="0" err="1" smtClean="0">
                <a:hlinkClick r:id="rId5"/>
              </a:rPr>
              <a:t>Soubor:Jitterbug_dancers_NYWTS.jpg</a:t>
            </a:r>
            <a:r>
              <a:rPr lang="cs-CZ" sz="1600" dirty="0" smtClean="0"/>
              <a:t>; 16. 4. 2014</a:t>
            </a:r>
          </a:p>
          <a:p>
            <a:pPr marL="109728" indent="0">
              <a:buNone/>
            </a:pPr>
            <a:r>
              <a:rPr lang="cs-CZ" sz="1600" dirty="0" smtClean="0"/>
              <a:t>- </a:t>
            </a:r>
            <a:r>
              <a:rPr lang="en-US" sz="1600" dirty="0"/>
              <a:t>„Ballroom dance competition cha </a:t>
            </a:r>
            <a:r>
              <a:rPr lang="en-US" sz="1600" dirty="0" err="1"/>
              <a:t>cha</a:t>
            </a:r>
            <a:r>
              <a:rPr lang="en-US" sz="1600" dirty="0"/>
              <a:t> 2“. </a:t>
            </a:r>
            <a:r>
              <a:rPr lang="en-US" sz="1600" dirty="0" err="1"/>
              <a:t>Licencováno</a:t>
            </a:r>
            <a:r>
              <a:rPr lang="en-US" sz="1600" dirty="0"/>
              <a:t> pod Creative Commons Attribution-Share Alike 2.5 via Wikimedia Commons - </a:t>
            </a:r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commons.wikimedia.org/wiki/File:Ballroom_dance_competition_cha_cha_2.jpg#mediaviewer/Soubor:Ballroom_dance_competition_cha_cha_2.jpg</a:t>
            </a:r>
            <a:r>
              <a:rPr lang="cs-CZ" sz="1600" dirty="0" smtClean="0"/>
              <a:t>; 16. 4. 2014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291264" cy="5616624"/>
          </a:xfrm>
        </p:spPr>
        <p:txBody>
          <a:bodyPr>
            <a:normAutofit/>
          </a:bodyPr>
          <a:lstStyle/>
          <a:p>
            <a:pPr marL="395478" indent="-285750">
              <a:buFontTx/>
              <a:buChar char="-"/>
            </a:pPr>
            <a:r>
              <a:rPr lang="cs-CZ" sz="1600" dirty="0" smtClean="0">
                <a:hlinkClick r:id="rId2"/>
              </a:rPr>
              <a:t>https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www.youtube.com/</a:t>
            </a:r>
            <a:r>
              <a:rPr lang="cs-CZ" sz="1600" dirty="0" err="1" smtClean="0">
                <a:hlinkClick r:id="rId2"/>
              </a:rPr>
              <a:t>watch?v</a:t>
            </a:r>
            <a:r>
              <a:rPr lang="cs-CZ" sz="1600" dirty="0" smtClean="0">
                <a:hlinkClick r:id="rId2"/>
              </a:rPr>
              <a:t>=r_Ceds7iX5U</a:t>
            </a:r>
            <a:r>
              <a:rPr lang="cs-CZ" sz="1600" dirty="0" smtClean="0"/>
              <a:t>; 16. 4. 2014</a:t>
            </a:r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3"/>
              </a:rPr>
              <a:t>https://</a:t>
            </a:r>
            <a:r>
              <a:rPr lang="cs-CZ" sz="1600" dirty="0" smtClean="0">
                <a:hlinkClick r:id="rId3"/>
              </a:rPr>
              <a:t>www.youtube.com/watch?v=DKBwmcTMCms</a:t>
            </a:r>
            <a:r>
              <a:rPr lang="cs-CZ" sz="1600" dirty="0"/>
              <a:t> ; 16.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4"/>
              </a:rPr>
              <a:t>https://</a:t>
            </a:r>
            <a:r>
              <a:rPr lang="cs-CZ" sz="1600" dirty="0" smtClean="0">
                <a:hlinkClick r:id="rId4"/>
              </a:rPr>
              <a:t>www.youtube.com/watch?v=gl0g0gGt7tU</a:t>
            </a:r>
            <a:r>
              <a:rPr lang="cs-CZ" sz="1600" dirty="0"/>
              <a:t> ; 16.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5"/>
              </a:rPr>
              <a:t>https://</a:t>
            </a:r>
            <a:r>
              <a:rPr lang="cs-CZ" sz="1600" dirty="0" smtClean="0">
                <a:hlinkClick r:id="rId5"/>
              </a:rPr>
              <a:t>www.youtube.com/watch?v=3wc3MbdEldw</a:t>
            </a:r>
            <a:r>
              <a:rPr lang="cs-CZ" sz="1600" dirty="0"/>
              <a:t> ; 16.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6"/>
              </a:rPr>
              <a:t>https://</a:t>
            </a:r>
            <a:r>
              <a:rPr lang="cs-CZ" sz="1600" dirty="0" smtClean="0">
                <a:hlinkClick r:id="rId6"/>
              </a:rPr>
              <a:t>www.youtube.com/watch?v=z9ivj0kvFPs</a:t>
            </a:r>
            <a:r>
              <a:rPr lang="cs-CZ" sz="1600" dirty="0"/>
              <a:t> ; 16.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7"/>
              </a:rPr>
              <a:t>https://</a:t>
            </a:r>
            <a:r>
              <a:rPr lang="cs-CZ" sz="1600" dirty="0" smtClean="0">
                <a:hlinkClick r:id="rId7"/>
              </a:rPr>
              <a:t>www.youtube.com/watch?v=RHCGE9OFcGQ</a:t>
            </a:r>
            <a:r>
              <a:rPr lang="cs-CZ" sz="1600" dirty="0"/>
              <a:t> ; 16.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8"/>
              </a:rPr>
              <a:t>https://</a:t>
            </a:r>
            <a:r>
              <a:rPr lang="cs-CZ" sz="1600" dirty="0" smtClean="0">
                <a:hlinkClick r:id="rId8"/>
              </a:rPr>
              <a:t>www.youtube.com/watch?v=GmpU5vDK3gk</a:t>
            </a:r>
            <a:r>
              <a:rPr lang="cs-CZ" sz="1600" dirty="0"/>
              <a:t> ; 16.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9"/>
              </a:rPr>
              <a:t>https://</a:t>
            </a:r>
            <a:r>
              <a:rPr lang="cs-CZ" sz="1600" dirty="0" smtClean="0">
                <a:hlinkClick r:id="rId9"/>
              </a:rPr>
              <a:t>www.youtube.com/watch?v=5fNNdGWjpj4</a:t>
            </a:r>
            <a:r>
              <a:rPr lang="cs-CZ" sz="1600" dirty="0"/>
              <a:t> ; 16.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10"/>
              </a:rPr>
              <a:t>https://</a:t>
            </a:r>
            <a:r>
              <a:rPr lang="cs-CZ" sz="1600" dirty="0" smtClean="0">
                <a:hlinkClick r:id="rId10"/>
              </a:rPr>
              <a:t>www.youtube.com/watch?v=H11t0GGRBNA</a:t>
            </a:r>
            <a:r>
              <a:rPr lang="cs-CZ" sz="1600" dirty="0"/>
              <a:t> ; 16.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11"/>
              </a:rPr>
              <a:t>https://</a:t>
            </a:r>
            <a:r>
              <a:rPr lang="cs-CZ" sz="1600" dirty="0" smtClean="0">
                <a:hlinkClick r:id="rId11"/>
              </a:rPr>
              <a:t>www.youtube.com/watch?v=l0aH_DF4cxs</a:t>
            </a:r>
            <a:r>
              <a:rPr lang="cs-CZ" sz="1600" dirty="0"/>
              <a:t> ; 16.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12"/>
              </a:rPr>
              <a:t>https://</a:t>
            </a:r>
            <a:r>
              <a:rPr lang="cs-CZ" sz="1600" dirty="0" smtClean="0">
                <a:hlinkClick r:id="rId12"/>
              </a:rPr>
              <a:t>www.youtube.com/watch?v=riIZUxMofXc</a:t>
            </a:r>
            <a:r>
              <a:rPr lang="cs-CZ" sz="1600" dirty="0"/>
              <a:t> ; 16. 4. 2014</a:t>
            </a:r>
            <a:endParaRPr lang="cs-CZ" sz="1600" dirty="0" smtClean="0"/>
          </a:p>
          <a:p>
            <a:pPr marL="395478" indent="-285750">
              <a:buFontTx/>
              <a:buChar char="-"/>
            </a:pPr>
            <a:r>
              <a:rPr lang="cs-CZ" sz="1600" dirty="0">
                <a:hlinkClick r:id="rId13"/>
              </a:rPr>
              <a:t>https://</a:t>
            </a:r>
            <a:r>
              <a:rPr lang="cs-CZ" sz="1600" dirty="0" smtClean="0">
                <a:hlinkClick r:id="rId13"/>
              </a:rPr>
              <a:t>www.youtube.com/watch?v=Qu7kFnLX6wo</a:t>
            </a:r>
            <a:r>
              <a:rPr lang="cs-CZ" sz="1600" dirty="0" smtClean="0"/>
              <a:t> </a:t>
            </a:r>
            <a:r>
              <a:rPr lang="cs-CZ" sz="1600" dirty="0"/>
              <a:t>; 16. 4. 2014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802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952</TotalTime>
  <Words>334</Words>
  <Application>Microsoft Office PowerPoint</Application>
  <PresentationFormat>Předvádění na obrazovce (4:3)</PresentationFormat>
  <Paragraphs>87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Arkýř</vt:lpstr>
      <vt:lpstr>Prezentace aplikace PowerPoint</vt:lpstr>
      <vt:lpstr>Společenské tance</vt:lpstr>
      <vt:lpstr>Společenské tance</vt:lpstr>
      <vt:lpstr>Společenské tance</vt:lpstr>
      <vt:lpstr>Společenské tance</vt:lpstr>
      <vt:lpstr>Společenské tance</vt:lpstr>
      <vt:lpstr>Zdroje: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Čenda</cp:lastModifiedBy>
  <cp:revision>246</cp:revision>
  <dcterms:created xsi:type="dcterms:W3CDTF">2013-09-12T16:15:38Z</dcterms:created>
  <dcterms:modified xsi:type="dcterms:W3CDTF">2014-07-30T17:59:13Z</dcterms:modified>
</cp:coreProperties>
</file>