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JJryba.jpg" TargetMode="External"/><Relationship Id="rId13" Type="http://schemas.openxmlformats.org/officeDocument/2006/relationships/hyperlink" Target="http://cs.wikipedia.org/wiki/Anton%C3%ADn_Rejcha" TargetMode="External"/><Relationship Id="rId18" Type="http://schemas.openxmlformats.org/officeDocument/2006/relationships/hyperlink" Target="https://www.youtube.com/watch?v=o3kIMGCZ75w" TargetMode="External"/><Relationship Id="rId3" Type="http://schemas.openxmlformats.org/officeDocument/2006/relationships/hyperlink" Target="http://commons.wikimedia.org/wiki/File:Georg_Benda.jpg" TargetMode="External"/><Relationship Id="rId7" Type="http://schemas.openxmlformats.org/officeDocument/2006/relationships/hyperlink" Target="http://commons.wikimedia.org/wiki/File:Vorisek.jpg" TargetMode="External"/><Relationship Id="rId12" Type="http://schemas.openxmlformats.org/officeDocument/2006/relationships/hyperlink" Target="http://cs.wikipedia.org/wiki/Jan_Ladislav_Dus%C3%ADk" TargetMode="External"/><Relationship Id="rId17" Type="http://schemas.openxmlformats.org/officeDocument/2006/relationships/hyperlink" Target="https://www.youtube.com/watch?v=ZGTema63PWg" TargetMode="External"/><Relationship Id="rId2" Type="http://schemas.openxmlformats.org/officeDocument/2006/relationships/hyperlink" Target="http://commons.wikimedia.org/wiki/File:Johann_Stamitz.jpg" TargetMode="External"/><Relationship Id="rId16" Type="http://schemas.openxmlformats.org/officeDocument/2006/relationships/hyperlink" Target="https://www.youtube.com/watch?v=2DECUSfotH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Reicha.jpg" TargetMode="External"/><Relationship Id="rId11" Type="http://schemas.openxmlformats.org/officeDocument/2006/relationships/hyperlink" Target="http://cs.wikipedia.org/wiki/Josef_Myslive%C4%8Dek" TargetMode="External"/><Relationship Id="rId5" Type="http://schemas.openxmlformats.org/officeDocument/2006/relationships/hyperlink" Target="http://commons.wikimedia.org/wiki/File:Dusik.jpg" TargetMode="External"/><Relationship Id="rId15" Type="http://schemas.openxmlformats.org/officeDocument/2006/relationships/hyperlink" Target="http://cs.wikipedia.org/wiki/Jakub_Jan_Ryba" TargetMode="External"/><Relationship Id="rId10" Type="http://schemas.openxmlformats.org/officeDocument/2006/relationships/hyperlink" Target="http://cs.wikipedia.org/wiki/Ji%C5%99%C3%AD_Anton%C3%ADn_Benda" TargetMode="External"/><Relationship Id="rId4" Type="http://schemas.openxmlformats.org/officeDocument/2006/relationships/hyperlink" Target="http://commons.wikimedia.org/wiki/File:Myslivecek_josef1.jpg" TargetMode="External"/><Relationship Id="rId9" Type="http://schemas.openxmlformats.org/officeDocument/2006/relationships/hyperlink" Target="http://cs.wikipedia.org/wiki/Jan_V%C3%A1clav_Stamic" TargetMode="External"/><Relationship Id="rId14" Type="http://schemas.openxmlformats.org/officeDocument/2006/relationships/hyperlink" Target="http://cs.wikipedia.org/wiki/Jan_V%C3%A1clav_Hugo_Vo%C5%99%C3%AD%C5%A1e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cs.wikipedia.org/wiki/Jan_V%C3%A1clav_Stam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DECUSfotHk" TargetMode="External"/><Relationship Id="rId2" Type="http://schemas.openxmlformats.org/officeDocument/2006/relationships/hyperlink" Target="http://cs.wikipedia.org/wiki/Ji%C5%99%C3%AD_Anton%C3%ADn_Bend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cs.wikipedia.org/wiki/Josef_Myslive%C4%8De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cs.wikipedia.org/wiki/Jan_Ladislav_Dus%C3%AD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cs.wikipedia.org/wiki/Anton%C3%ADn_Rejch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GTema63PWg" TargetMode="External"/><Relationship Id="rId2" Type="http://schemas.openxmlformats.org/officeDocument/2006/relationships/hyperlink" Target="http://cs.wikipedia.org/wiki/Jan_V%C3%A1clav_Hugo_Vo%C5%99%C3%AD%C5%A1e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y.cz/" TargetMode="External"/><Relationship Id="rId2" Type="http://schemas.openxmlformats.org/officeDocument/2006/relationships/hyperlink" Target="http://cs.wikipedia.org/wiki/Jakub_Jan_Ryb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://www.youtube.com/watch?v=o3kIMGCZ75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1907704" y="5678142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247379" y="2291883"/>
            <a:ext cx="66492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Český hudební klasicismus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VY_32_Inovace_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Li14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 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5. 2014,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Určeno žákům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ročníku.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Vymezení pojmu český hudební klasicismus. Seznámení se s významnými hudebními skladateli českého klasicismu (život, tvorba).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Pomůcky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Počítač připojený k internetu, projektor.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395536" y="980728"/>
            <a:ext cx="8291264" cy="5544616"/>
          </a:xfrm>
        </p:spPr>
        <p:txBody>
          <a:bodyPr>
            <a:normAutofit fontScale="62500" lnSpcReduction="20000"/>
          </a:bodyPr>
          <a:lstStyle/>
          <a:p>
            <a:pPr marL="395478" indent="-285750">
              <a:buFontTx/>
              <a:buChar char="-"/>
            </a:pPr>
            <a:r>
              <a:rPr lang="cs-CZ" sz="1600" dirty="0" smtClean="0"/>
              <a:t>CHARALAMBIDIS</a:t>
            </a:r>
            <a:r>
              <a:rPr lang="cs-CZ" sz="1600" dirty="0"/>
              <a:t>, Alexandros. </a:t>
            </a:r>
            <a:r>
              <a:rPr lang="cs-CZ" sz="1600" i="1" dirty="0"/>
              <a:t>Hudební výchova pro </a:t>
            </a:r>
            <a:r>
              <a:rPr lang="cs-CZ" sz="1600" i="1" dirty="0" smtClean="0"/>
              <a:t>9. </a:t>
            </a:r>
            <a:r>
              <a:rPr lang="cs-CZ" sz="1600" i="1" dirty="0"/>
              <a:t>ročník základní školy</a:t>
            </a:r>
            <a:r>
              <a:rPr lang="cs-CZ" sz="1600" dirty="0"/>
              <a:t>. 1. vyd. Praha: SPN - pedagogické nakladatelství, 2002, </a:t>
            </a:r>
            <a:r>
              <a:rPr lang="cs-CZ" sz="1600" dirty="0" smtClean="0"/>
              <a:t>128 </a:t>
            </a:r>
            <a:r>
              <a:rPr lang="cs-CZ" sz="1600" dirty="0"/>
              <a:t>s. ISBN </a:t>
            </a:r>
            <a:r>
              <a:rPr lang="cs-CZ" sz="1600" dirty="0" smtClean="0"/>
              <a:t>80-7235-012-9</a:t>
            </a:r>
            <a:r>
              <a:rPr lang="cs-CZ" sz="1600" dirty="0" smtClean="0"/>
              <a:t>.</a:t>
            </a:r>
          </a:p>
          <a:p>
            <a:pPr marL="395478" indent="-285750">
              <a:buFontTx/>
              <a:buChar char="-"/>
            </a:pPr>
            <a:r>
              <a:rPr lang="cs-CZ" sz="1600" dirty="0"/>
              <a:t>„Johann </a:t>
            </a:r>
            <a:r>
              <a:rPr lang="cs-CZ" sz="1600" dirty="0" err="1"/>
              <a:t>Stamitz</a:t>
            </a:r>
            <a:r>
              <a:rPr lang="cs-CZ" sz="1600" dirty="0"/>
              <a:t>“.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commons.wikimedia.org/wiki/</a:t>
            </a:r>
            <a:r>
              <a:rPr lang="cs-CZ" sz="1600" dirty="0" err="1" smtClean="0">
                <a:hlinkClick r:id="rId2"/>
              </a:rPr>
              <a:t>File:Johann_Stamitz.jpg#mediaviewer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Soubor:Johann_Stamitz.jpg</a:t>
            </a:r>
            <a:r>
              <a:rPr lang="cs-CZ" sz="1600" dirty="0" smtClean="0"/>
              <a:t>; 2. 5. 2014</a:t>
            </a:r>
          </a:p>
          <a:p>
            <a:pPr marL="395478" indent="-285750">
              <a:buFontTx/>
              <a:buChar char="-"/>
            </a:pPr>
            <a:r>
              <a:rPr lang="en-US" sz="1600" dirty="0"/>
              <a:t>„Georg Benda“ od </a:t>
            </a:r>
            <a:r>
              <a:rPr lang="en-US" sz="1600" dirty="0" err="1"/>
              <a:t>neznámý</a:t>
            </a:r>
            <a:r>
              <a:rPr lang="en-US" sz="1600" dirty="0"/>
              <a:t> – http://www.portrait.kaar.at/Musikgeschichte%2018.Jhd/image74.html. </a:t>
            </a:r>
            <a:r>
              <a:rPr lang="en-US" sz="1600" dirty="0" err="1"/>
              <a:t>Licencováno</a:t>
            </a:r>
            <a:r>
              <a:rPr lang="en-US" sz="1600" dirty="0"/>
              <a:t> pod Public domain via Wikimedia Commons -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commons.wikimedia.org/wiki/File:Georg_Benda.jpg#mediaviewer/Soubor:Georg_Benda.jpg</a:t>
            </a:r>
            <a:r>
              <a:rPr lang="cs-CZ" sz="1600" dirty="0"/>
              <a:t> </a:t>
            </a:r>
            <a:r>
              <a:rPr lang="cs-CZ" sz="1600" dirty="0" smtClean="0"/>
              <a:t>;</a:t>
            </a:r>
            <a:br>
              <a:rPr lang="cs-CZ" sz="1600" dirty="0" smtClean="0"/>
            </a:br>
            <a:r>
              <a:rPr lang="cs-CZ" sz="1600" dirty="0" smtClean="0"/>
              <a:t>2</a:t>
            </a:r>
            <a:r>
              <a:rPr lang="cs-CZ" sz="1600" dirty="0"/>
              <a:t>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„</a:t>
            </a:r>
            <a:r>
              <a:rPr lang="cs-CZ" sz="1600" dirty="0" err="1"/>
              <a:t>Myslivecek</a:t>
            </a:r>
            <a:r>
              <a:rPr lang="cs-CZ" sz="1600" dirty="0"/>
              <a:t> josef1“ od neznámý – copy </a:t>
            </a:r>
            <a:r>
              <a:rPr lang="cs-CZ" sz="1600" dirty="0" err="1"/>
              <a:t>of</a:t>
            </a:r>
            <a:r>
              <a:rPr lang="cs-CZ" sz="1600" dirty="0"/>
              <a:t>: </a:t>
            </a:r>
            <a:r>
              <a:rPr lang="cs-CZ" sz="1600" dirty="0" err="1"/>
              <a:t>en:Image:Myslivecek</a:t>
            </a:r>
            <a:r>
              <a:rPr lang="cs-CZ" sz="1600" dirty="0"/>
              <a:t> josef1.jpg.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commons.wikimedia.org/wiki/File:Myslivecek_josef1.jpg#mediaviewer/Soubor:Myslivecek_josef1.jpg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„</a:t>
            </a:r>
            <a:r>
              <a:rPr lang="cs-CZ" sz="1600" dirty="0" err="1"/>
              <a:t>Dusik</a:t>
            </a:r>
            <a:r>
              <a:rPr lang="cs-CZ" sz="1600" dirty="0"/>
              <a:t>“ od </a:t>
            </a:r>
            <a:r>
              <a:rPr lang="cs-CZ" sz="1600" dirty="0" err="1"/>
              <a:t>Original</a:t>
            </a:r>
            <a:r>
              <a:rPr lang="cs-CZ" sz="1600" dirty="0"/>
              <a:t> </a:t>
            </a:r>
            <a:r>
              <a:rPr lang="cs-CZ" sz="1600" dirty="0" err="1"/>
              <a:t>uploader</a:t>
            </a:r>
            <a:r>
              <a:rPr lang="cs-CZ" sz="1600" dirty="0"/>
              <a:t> </a:t>
            </a:r>
            <a:r>
              <a:rPr lang="cs-CZ" sz="1600" dirty="0" err="1"/>
              <a:t>was</a:t>
            </a:r>
            <a:r>
              <a:rPr lang="cs-CZ" sz="1600" dirty="0"/>
              <a:t> </a:t>
            </a:r>
            <a:r>
              <a:rPr lang="cs-CZ" sz="1600" dirty="0" err="1"/>
              <a:t>Zp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</a:t>
            </a:r>
            <a:r>
              <a:rPr lang="cs-CZ" sz="1600" dirty="0" err="1"/>
              <a:t>cs.wikipedia</a:t>
            </a:r>
            <a:r>
              <a:rPr lang="cs-CZ" sz="1600" dirty="0"/>
              <a:t> – </a:t>
            </a:r>
            <a:r>
              <a:rPr lang="cs-CZ" sz="1600" dirty="0" err="1"/>
              <a:t>Original</a:t>
            </a:r>
            <a:r>
              <a:rPr lang="cs-CZ" sz="1600" dirty="0"/>
              <a:t> source: http://www.mynetcologne.de/~nc-waltergu3/wal_cd_klassik/wal_cd_klassik_Klassik.htmTransferred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cs.wikipedia</a:t>
            </a:r>
            <a:r>
              <a:rPr lang="cs-CZ" sz="1600" dirty="0"/>
              <a:t>; </a:t>
            </a:r>
            <a:r>
              <a:rPr lang="cs-CZ" sz="1600" dirty="0" err="1"/>
              <a:t>transferred</a:t>
            </a:r>
            <a:r>
              <a:rPr lang="cs-CZ" sz="1600" dirty="0"/>
              <a:t> to </a:t>
            </a:r>
            <a:r>
              <a:rPr lang="cs-CZ" sz="1600" dirty="0" err="1"/>
              <a:t>Commons</a:t>
            </a:r>
            <a:r>
              <a:rPr lang="cs-CZ" sz="1600" dirty="0"/>
              <a:t> by </a:t>
            </a:r>
            <a:r>
              <a:rPr lang="cs-CZ" sz="1600" dirty="0" err="1"/>
              <a:t>User:Sevela.p</a:t>
            </a:r>
            <a:r>
              <a:rPr lang="cs-CZ" sz="1600" dirty="0"/>
              <a:t> </a:t>
            </a:r>
            <a:r>
              <a:rPr lang="cs-CZ" sz="1600" dirty="0" err="1"/>
              <a:t>using</a:t>
            </a:r>
            <a:r>
              <a:rPr lang="cs-CZ" sz="1600" dirty="0"/>
              <a:t> </a:t>
            </a:r>
            <a:r>
              <a:rPr lang="cs-CZ" sz="1600" dirty="0" err="1"/>
              <a:t>CommonsHelper</a:t>
            </a:r>
            <a:r>
              <a:rPr lang="cs-CZ" sz="1600" dirty="0"/>
              <a:t>..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commons.wikimedia.org/wiki/File:Dusik.jpg#mediaviewer/Soubor:Dusik.jpg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en-US" sz="1600" dirty="0"/>
              <a:t>„</a:t>
            </a:r>
            <a:r>
              <a:rPr lang="en-US" sz="1600" dirty="0" err="1"/>
              <a:t>Reicha</a:t>
            </a:r>
            <a:r>
              <a:rPr lang="en-US" sz="1600" dirty="0"/>
              <a:t>“. </a:t>
            </a:r>
            <a:r>
              <a:rPr lang="en-US" sz="1600" dirty="0" err="1"/>
              <a:t>Licencováno</a:t>
            </a:r>
            <a:r>
              <a:rPr lang="en-US" sz="1600" dirty="0"/>
              <a:t> pod Creative Commons Attribution-Share Alike 3.0 via Wikimedia Commons - </a:t>
            </a: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commons.wikimedia.org/wiki/File:Reicha.jpg#mediaviewer/Soubor:Reicha.jpg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en-US" sz="1600" dirty="0"/>
              <a:t>„</a:t>
            </a:r>
            <a:r>
              <a:rPr lang="en-US" sz="1600" dirty="0" err="1"/>
              <a:t>Vorisek</a:t>
            </a:r>
            <a:r>
              <a:rPr lang="en-US" sz="1600" dirty="0"/>
              <a:t>“ od uploaded to the English language Wikipedia by Antidote (log) – http://www.geocities.com/vienna/strasse/3239/composers.html(mirrored and archived at http://www.oocities.com/vienna/strasse/3239/composers.html). </a:t>
            </a:r>
            <a:r>
              <a:rPr lang="en-US" sz="1600" dirty="0" err="1"/>
              <a:t>Licencováno</a:t>
            </a:r>
            <a:r>
              <a:rPr lang="en-US" sz="1600" dirty="0"/>
              <a:t> pod Public domain via Wikimedia Commons - </a:t>
            </a:r>
            <a:r>
              <a:rPr lang="en-US" sz="1600" dirty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commons.wikimedia.org/wiki/File:Vorisek.jpg#mediaviewer/Soubor:Vorisek.jpg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en-US" sz="1600" dirty="0"/>
              <a:t>„</a:t>
            </a:r>
            <a:r>
              <a:rPr lang="en-US" sz="1600" dirty="0" err="1"/>
              <a:t>JJryba</a:t>
            </a:r>
            <a:r>
              <a:rPr lang="en-US" sz="1600" dirty="0"/>
              <a:t>“. </a:t>
            </a:r>
            <a:r>
              <a:rPr lang="en-US" sz="1600" dirty="0" err="1"/>
              <a:t>Licencováno</a:t>
            </a:r>
            <a:r>
              <a:rPr lang="en-US" sz="1600" dirty="0"/>
              <a:t> pod Public domain via Wikimedia Commons - </a:t>
            </a:r>
            <a:r>
              <a:rPr lang="en-US" sz="1600" dirty="0">
                <a:hlinkClick r:id="rId8"/>
              </a:rPr>
              <a:t>http://</a:t>
            </a:r>
            <a:r>
              <a:rPr lang="en-US" sz="1600" dirty="0" smtClean="0">
                <a:hlinkClick r:id="rId8"/>
              </a:rPr>
              <a:t>commons.wikimedia.org/wiki/File:JJryba.jpg#mediaviewer/Soubor:JJryba.jpg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Jan Václav </a:t>
            </a:r>
            <a:r>
              <a:rPr lang="cs-CZ" sz="1600" dirty="0" err="1" smtClean="0"/>
              <a:t>Stamic</a:t>
            </a:r>
            <a:r>
              <a:rPr lang="cs-CZ" sz="1600" dirty="0"/>
              <a:t>, </a:t>
            </a:r>
            <a:r>
              <a:rPr lang="cs-CZ" sz="1600" dirty="0">
                <a:hlinkClick r:id="rId9"/>
              </a:rPr>
              <a:t>http://</a:t>
            </a:r>
            <a:r>
              <a:rPr lang="cs-CZ" sz="1600" dirty="0" smtClean="0">
                <a:hlinkClick r:id="rId9"/>
              </a:rPr>
              <a:t>cs.wikipedia.org/wiki/Jan_V%C3%A1clav_Stamic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Jiří </a:t>
            </a:r>
            <a:r>
              <a:rPr lang="cs-CZ" sz="1600" dirty="0"/>
              <a:t>Antonín Benda, </a:t>
            </a:r>
            <a:r>
              <a:rPr lang="cs-CZ" sz="1600" dirty="0">
                <a:hlinkClick r:id="rId10"/>
              </a:rPr>
              <a:t>http://</a:t>
            </a:r>
            <a:r>
              <a:rPr lang="cs-CZ" sz="1600" dirty="0" smtClean="0">
                <a:hlinkClick r:id="rId10"/>
              </a:rPr>
              <a:t>cs.wikipedia.org/wiki/Ji%C5%99%C3%AD_Anton%C3%ADn_Benda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Josef Mysliveček, </a:t>
            </a:r>
            <a:r>
              <a:rPr lang="cs-CZ" sz="1600" dirty="0">
                <a:hlinkClick r:id="rId11"/>
              </a:rPr>
              <a:t>http://</a:t>
            </a:r>
            <a:r>
              <a:rPr lang="cs-CZ" sz="1600" dirty="0" smtClean="0">
                <a:hlinkClick r:id="rId11"/>
              </a:rPr>
              <a:t>cs.wikipedia.org/wiki/Josef_Myslive%C4%8Dek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Jan </a:t>
            </a:r>
            <a:r>
              <a:rPr lang="cs-CZ" sz="1600" dirty="0"/>
              <a:t>Ladislav Dusík, </a:t>
            </a:r>
            <a:r>
              <a:rPr lang="cs-CZ" sz="1600" dirty="0">
                <a:hlinkClick r:id="rId12"/>
              </a:rPr>
              <a:t>http://</a:t>
            </a:r>
            <a:r>
              <a:rPr lang="cs-CZ" sz="1600" dirty="0" smtClean="0">
                <a:hlinkClick r:id="rId12"/>
              </a:rPr>
              <a:t>cs.wikipedia.org/wiki/Jan_Ladislav_Dus%C3%ADk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Antonín </a:t>
            </a:r>
            <a:r>
              <a:rPr lang="cs-CZ" sz="1600" dirty="0" err="1" smtClean="0"/>
              <a:t>Rejcha</a:t>
            </a:r>
            <a:r>
              <a:rPr lang="cs-CZ" sz="1600" dirty="0"/>
              <a:t>, </a:t>
            </a:r>
            <a:r>
              <a:rPr lang="cs-CZ" sz="1600" dirty="0">
                <a:hlinkClick r:id="rId13"/>
              </a:rPr>
              <a:t>http://</a:t>
            </a:r>
            <a:r>
              <a:rPr lang="cs-CZ" sz="1600" dirty="0" smtClean="0">
                <a:hlinkClick r:id="rId13"/>
              </a:rPr>
              <a:t>cs.wikipedia.org/wiki/Anton%C3%ADn_Rejcha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Jan Václav </a:t>
            </a:r>
            <a:r>
              <a:rPr lang="cs-CZ" sz="1600" dirty="0"/>
              <a:t>Hugo Voříšek, </a:t>
            </a:r>
            <a:r>
              <a:rPr lang="cs-CZ" sz="1600" dirty="0">
                <a:hlinkClick r:id="rId14"/>
              </a:rPr>
              <a:t>http://</a:t>
            </a:r>
            <a:r>
              <a:rPr lang="cs-CZ" sz="1600" dirty="0" smtClean="0">
                <a:hlinkClick r:id="rId14"/>
              </a:rPr>
              <a:t>cs.wikipedia.org/wiki/Jan_V%C3%A1clav_Hugo_Vo%C5%99%C3%AD%C5%A1ek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Jakub </a:t>
            </a:r>
            <a:r>
              <a:rPr lang="cs-CZ" sz="1600" dirty="0"/>
              <a:t>Jan Ryba, </a:t>
            </a:r>
            <a:r>
              <a:rPr lang="cs-CZ" sz="1600" dirty="0">
                <a:hlinkClick r:id="rId15"/>
              </a:rPr>
              <a:t>http://</a:t>
            </a:r>
            <a:r>
              <a:rPr lang="cs-CZ" sz="1600" dirty="0" smtClean="0">
                <a:hlinkClick r:id="rId15"/>
              </a:rPr>
              <a:t>cs.wikipedia.org/wiki/Jakub_Jan_Ryba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err="1"/>
              <a:t>Jiri</a:t>
            </a:r>
            <a:r>
              <a:rPr lang="cs-CZ" sz="1600" dirty="0"/>
              <a:t> </a:t>
            </a:r>
            <a:r>
              <a:rPr lang="cs-CZ" sz="1600" dirty="0" err="1"/>
              <a:t>Antonin</a:t>
            </a:r>
            <a:r>
              <a:rPr lang="cs-CZ" sz="1600" dirty="0"/>
              <a:t> Benda - </a:t>
            </a:r>
            <a:r>
              <a:rPr lang="cs-CZ" sz="1600" dirty="0" err="1"/>
              <a:t>Ariadne</a:t>
            </a:r>
            <a:r>
              <a:rPr lang="cs-CZ" sz="1600" dirty="0"/>
              <a:t> </a:t>
            </a:r>
            <a:r>
              <a:rPr lang="cs-CZ" sz="1600" dirty="0" err="1"/>
              <a:t>auf</a:t>
            </a:r>
            <a:r>
              <a:rPr lang="cs-CZ" sz="1600" dirty="0"/>
              <a:t> </a:t>
            </a:r>
            <a:r>
              <a:rPr lang="cs-CZ" sz="1600" dirty="0"/>
              <a:t>Naxos, </a:t>
            </a:r>
            <a:r>
              <a:rPr lang="cs-CZ" sz="1600" dirty="0">
                <a:hlinkClick r:id="rId16"/>
              </a:rPr>
              <a:t>https://</a:t>
            </a:r>
            <a:r>
              <a:rPr lang="cs-CZ" sz="1600" dirty="0" smtClean="0">
                <a:hlinkClick r:id="rId16"/>
              </a:rPr>
              <a:t>www.youtube.com/watch?v=2DECUSfotHk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en-US" sz="1600" dirty="0"/>
              <a:t>Jan </a:t>
            </a:r>
            <a:r>
              <a:rPr lang="en-US" sz="1600" dirty="0" err="1"/>
              <a:t>Václav</a:t>
            </a:r>
            <a:r>
              <a:rPr lang="en-US" sz="1600" dirty="0"/>
              <a:t> </a:t>
            </a:r>
            <a:r>
              <a:rPr lang="en-US" sz="1600" dirty="0" err="1"/>
              <a:t>Voříšek</a:t>
            </a:r>
            <a:r>
              <a:rPr lang="en-US" sz="1600" dirty="0"/>
              <a:t> - Symphony in D-major, Op.24 (1821</a:t>
            </a:r>
            <a:r>
              <a:rPr lang="en-US" sz="1600" dirty="0"/>
              <a:t>)</a:t>
            </a:r>
            <a:r>
              <a:rPr lang="cs-CZ" sz="1600" dirty="0"/>
              <a:t>, </a:t>
            </a:r>
            <a:r>
              <a:rPr lang="cs-CZ" sz="1600" dirty="0">
                <a:hlinkClick r:id="rId17"/>
              </a:rPr>
              <a:t>https</a:t>
            </a:r>
            <a:r>
              <a:rPr lang="cs-CZ" sz="1600" dirty="0">
                <a:hlinkClick r:id="rId17"/>
              </a:rPr>
              <a:t>://</a:t>
            </a:r>
            <a:r>
              <a:rPr lang="cs-CZ" sz="1600" dirty="0" smtClean="0">
                <a:hlinkClick r:id="rId17"/>
              </a:rPr>
              <a:t>www.youtube.com/watch?v=ZGTema63PWg</a:t>
            </a:r>
            <a:r>
              <a:rPr lang="cs-CZ" sz="1600" dirty="0"/>
              <a:t> ; 2. 5. 2014</a:t>
            </a:r>
          </a:p>
          <a:p>
            <a:pPr marL="395478" indent="-285750">
              <a:buFontTx/>
              <a:buChar char="-"/>
            </a:pPr>
            <a:r>
              <a:rPr lang="cs-CZ" sz="1600" dirty="0" err="1"/>
              <a:t>J.J.Ryba</a:t>
            </a:r>
            <a:r>
              <a:rPr lang="cs-CZ" sz="1600" dirty="0"/>
              <a:t> - Česká mše vánoční - Hej mistře! </a:t>
            </a:r>
            <a:r>
              <a:rPr lang="cs-CZ" sz="1600" dirty="0"/>
              <a:t>- 1 Kyrie - animovaný film </a:t>
            </a:r>
            <a:r>
              <a:rPr lang="cs-CZ" sz="1600" dirty="0">
                <a:hlinkClick r:id="rId18"/>
              </a:rPr>
              <a:t>https://</a:t>
            </a:r>
            <a:r>
              <a:rPr lang="cs-CZ" sz="1600" dirty="0" smtClean="0">
                <a:hlinkClick r:id="rId18"/>
              </a:rPr>
              <a:t>www.youtube.com/watch?v=o3kIMGCZ75w</a:t>
            </a:r>
            <a:r>
              <a:rPr lang="cs-CZ" sz="1600" dirty="0"/>
              <a:t> ; 2. 5. 2014</a:t>
            </a:r>
          </a:p>
          <a:p>
            <a:pPr marL="395478" indent="-285750">
              <a:buFontTx/>
              <a:buChar char="-"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klasicismus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Jde o umělecký styl založený na </a:t>
            </a:r>
            <a:r>
              <a:rPr lang="cs-CZ" b="1" i="1" dirty="0" smtClean="0"/>
              <a:t>uměřenosti, vyrovnanosti, harmoničnosti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V hudbě zahrnuje tvorbu v rozmezí </a:t>
            </a:r>
            <a:r>
              <a:rPr lang="cs-CZ" b="1" dirty="0" smtClean="0"/>
              <a:t>let 1730 – 1820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Hudba směřuje spíše k </a:t>
            </a:r>
            <a:r>
              <a:rPr lang="cs-CZ" b="1" dirty="0" smtClean="0"/>
              <a:t>potěšení</a:t>
            </a:r>
            <a:r>
              <a:rPr lang="cs-CZ" dirty="0" smtClean="0"/>
              <a:t>, </a:t>
            </a:r>
            <a:r>
              <a:rPr lang="cs-CZ" b="1" dirty="0" smtClean="0"/>
              <a:t>ozdobě</a:t>
            </a:r>
            <a:r>
              <a:rPr lang="cs-CZ" dirty="0" smtClean="0"/>
              <a:t> života.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Vůdčí roli měla </a:t>
            </a:r>
            <a:r>
              <a:rPr lang="cs-CZ" b="1" dirty="0" smtClean="0"/>
              <a:t>hlavní melodie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 tomto období vznikala </a:t>
            </a:r>
            <a:r>
              <a:rPr lang="cs-CZ" b="1" dirty="0" smtClean="0"/>
              <a:t>symfonie</a:t>
            </a:r>
            <a:r>
              <a:rPr lang="cs-CZ" dirty="0" smtClean="0"/>
              <a:t>, skládaly se početné </a:t>
            </a:r>
            <a:r>
              <a:rPr lang="cs-CZ" b="1" dirty="0" smtClean="0"/>
              <a:t>sonáty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Česká hudba získala významné mezinárodní postavení.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Avšak u nás bylo stále málo obživy. Skladatelé často odcházeli do ciziny. Zde byli velmi úspěšní!</a:t>
            </a:r>
          </a:p>
        </p:txBody>
      </p:sp>
    </p:spTree>
    <p:extLst>
      <p:ext uri="{BB962C8B-B14F-4D97-AF65-F5344CB8AC3E}">
        <p14:creationId xmlns:p14="http://schemas.microsoft.com/office/powerpoint/2010/main" val="27967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klasicismus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>
                <a:hlinkClick r:id="rId2"/>
              </a:rPr>
              <a:t>Jan Václav </a:t>
            </a:r>
            <a:r>
              <a:rPr lang="cs-CZ" b="1" dirty="0" err="1" smtClean="0">
                <a:hlinkClick r:id="rId2"/>
              </a:rPr>
              <a:t>Stamic</a:t>
            </a:r>
            <a:r>
              <a:rPr lang="cs-CZ" b="1" dirty="0" smtClean="0">
                <a:hlinkClick r:id="rId2"/>
              </a:rPr>
              <a:t> </a:t>
            </a:r>
            <a:r>
              <a:rPr lang="cs-CZ" b="1" dirty="0" smtClean="0"/>
              <a:t>(1717 – 1757)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Velkou část života prožil v Mannheimu v Německu.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Vedl tam dvorní kapelu.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Dotvořil formu symfonie na </a:t>
            </a:r>
            <a:r>
              <a:rPr lang="cs-CZ" dirty="0" err="1" smtClean="0"/>
              <a:t>čtyřvětný</a:t>
            </a:r>
            <a:r>
              <a:rPr lang="cs-CZ" dirty="0" smtClean="0"/>
              <a:t> celek.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Ve svém orchestru prosadil nový typ hry – zdůrazňovalo se postupné zesilování a zeslabování.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426688"/>
            <a:ext cx="3121373" cy="31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klasicismus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>
                <a:hlinkClick r:id="rId2"/>
              </a:rPr>
              <a:t>Jiří Antonín Benda</a:t>
            </a:r>
            <a:r>
              <a:rPr lang="cs-CZ" b="1" dirty="0" smtClean="0"/>
              <a:t> (1722 – 1794)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Pocházel z Benátek nad Jizerou.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Byl dvorním kapelníkem v německém městě </a:t>
            </a:r>
            <a:r>
              <a:rPr lang="cs-CZ" dirty="0" err="1" smtClean="0"/>
              <a:t>Gotha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Proslavil se především melodramy, v nichž střídal hudbu a mluvené slovo – </a:t>
            </a:r>
            <a:r>
              <a:rPr lang="cs-CZ" dirty="0" smtClean="0">
                <a:hlinkClick r:id="rId3"/>
              </a:rPr>
              <a:t>Ariadna na Naxu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274" y="2982496"/>
            <a:ext cx="2918733" cy="386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klasicismus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>
                <a:hlinkClick r:id="rId2"/>
              </a:rPr>
              <a:t>Josef Mysliveček</a:t>
            </a:r>
            <a:r>
              <a:rPr lang="cs-CZ" b="1" dirty="0" smtClean="0"/>
              <a:t> (1737 – 1781)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Syn pražského mlynáře.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Velmi oblíbený v Itálii – tvůrce mnoha oper a oratorií.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Na konci života onemocněl a zemřel v bídě.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708920"/>
            <a:ext cx="2396867" cy="400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2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klasicismus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>
                <a:hlinkClick r:id="rId2"/>
              </a:rPr>
              <a:t>Jan Ladislav Dusík</a:t>
            </a:r>
            <a:r>
              <a:rPr lang="cs-CZ" b="1" dirty="0" smtClean="0"/>
              <a:t> (1760 – 1812)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Jako klavírní virtuos procestoval celou Evropu.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Pro klavír napsal </a:t>
            </a:r>
            <a:r>
              <a:rPr lang="cs-CZ" b="1" dirty="0" smtClean="0"/>
              <a:t>sonáty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Psal </a:t>
            </a:r>
            <a:r>
              <a:rPr lang="cs-CZ" b="1" dirty="0" smtClean="0"/>
              <a:t>programní skladby</a:t>
            </a:r>
            <a:r>
              <a:rPr lang="cs-CZ" dirty="0" smtClean="0"/>
              <a:t> – skladatel se prostřednictvím názvu snaží usměrnit fantazii posluchače ke konkrétním obrazům, dějům nebo pocitům.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342265"/>
            <a:ext cx="2736304" cy="339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klasicismus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>
                <a:hlinkClick r:id="rId2"/>
              </a:rPr>
              <a:t>Antonín Josef </a:t>
            </a:r>
            <a:r>
              <a:rPr lang="cs-CZ" b="1" dirty="0" err="1" smtClean="0">
                <a:hlinkClick r:id="rId2"/>
              </a:rPr>
              <a:t>Rejcha</a:t>
            </a:r>
            <a:r>
              <a:rPr lang="cs-CZ" b="1" dirty="0" smtClean="0"/>
              <a:t> (1767 – 1836)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Většinu života strávil v Paříži.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Zde působil jako profesor konzervatoře.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K jeho žákům patřili H. Berlioz, Ch. </a:t>
            </a:r>
            <a:r>
              <a:rPr lang="cs-CZ" dirty="0" err="1" smtClean="0"/>
              <a:t>Gounod</a:t>
            </a:r>
            <a:r>
              <a:rPr lang="cs-CZ" dirty="0" smtClean="0"/>
              <a:t>, F. </a:t>
            </a:r>
            <a:r>
              <a:rPr lang="cs-CZ" dirty="0" err="1" smtClean="0"/>
              <a:t>Liszt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068960"/>
            <a:ext cx="3672408" cy="365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klasicismus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>
                <a:hlinkClick r:id="rId2"/>
              </a:rPr>
              <a:t>Jan Václav Hugo Voříšek</a:t>
            </a:r>
            <a:r>
              <a:rPr lang="cs-CZ" b="1" dirty="0" smtClean="0"/>
              <a:t> (1791 – 1825)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Právník a skladatel.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Dvorní skladatel ve Vídni.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Po jeho předčasné smrti se našla v pozůstalosti skvělá </a:t>
            </a:r>
            <a:r>
              <a:rPr lang="cs-CZ" b="1" i="1" dirty="0" smtClean="0">
                <a:hlinkClick r:id="rId3"/>
              </a:rPr>
              <a:t>Symfonie D dur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32" y="2947221"/>
            <a:ext cx="2711168" cy="388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ČESKÝ HUDEBNÍ klasicismus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>
                <a:hlinkClick r:id="rId2"/>
              </a:rPr>
              <a:t>Jakub Jan Ryba</a:t>
            </a:r>
            <a:r>
              <a:rPr lang="cs-CZ" b="1" dirty="0" smtClean="0"/>
              <a:t> (1765 – 1815)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Žil v </a:t>
            </a:r>
            <a:r>
              <a:rPr lang="cs-CZ" dirty="0" err="1" smtClean="0">
                <a:hlinkClick r:id="rId3"/>
              </a:rPr>
              <a:t>Rožmitále</a:t>
            </a:r>
            <a:r>
              <a:rPr lang="cs-CZ" dirty="0" smtClean="0">
                <a:hlinkClick r:id="rId3"/>
              </a:rPr>
              <a:t> pod Třemšínem</a:t>
            </a:r>
            <a:r>
              <a:rPr lang="cs-CZ" dirty="0" smtClean="0"/>
              <a:t>, kde působil jako učitel.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Nejznámější skladbou je </a:t>
            </a:r>
            <a:r>
              <a:rPr lang="cs-CZ" dirty="0" smtClean="0">
                <a:hlinkClick r:id="rId4"/>
              </a:rPr>
              <a:t>„Česká mše vánoční“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Jako na svou dobu velice moderní učitel byl šikanován.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Životní těžkosti ho nakonec dohnaly k sebevraždě.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91" y="3284984"/>
            <a:ext cx="2635831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644</TotalTime>
  <Words>524</Words>
  <Application>Microsoft Office PowerPoint</Application>
  <PresentationFormat>Předvádění na obrazovce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Prezentace aplikace PowerPoint</vt:lpstr>
      <vt:lpstr>ČESKÝ HUDEBNÍ klasicismus</vt:lpstr>
      <vt:lpstr>ČESKÝ HUDEBNÍ klasicismus</vt:lpstr>
      <vt:lpstr>ČESKÝ HUDEBNÍ klasicismus</vt:lpstr>
      <vt:lpstr>ČESKÝ HUDEBNÍ klasicismus</vt:lpstr>
      <vt:lpstr>ČESKÝ HUDEBNÍ klasicismus</vt:lpstr>
      <vt:lpstr>ČESKÝ HUDEBNÍ klasicismus</vt:lpstr>
      <vt:lpstr>ČESKÝ HUDEBNÍ klasicismus</vt:lpstr>
      <vt:lpstr>ČESKÝ HUDEBNÍ klasicismus</vt:lpstr>
      <vt:lpstr>Zdroje: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194</cp:revision>
  <dcterms:created xsi:type="dcterms:W3CDTF">2013-09-12T16:15:38Z</dcterms:created>
  <dcterms:modified xsi:type="dcterms:W3CDTF">2014-08-06T12:31:10Z</dcterms:modified>
</cp:coreProperties>
</file>