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5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15110D4-79DE-4A67-9663-46A3EDA7B67F}" type="datetimeFigureOut">
              <a:rPr lang="cs-CZ" smtClean="0"/>
              <a:pPr/>
              <a:t>6.8.2014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_5avcpoUjx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fgAMzuxAT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%C5%A0litr" TargetMode="External"/><Relationship Id="rId2" Type="http://schemas.openxmlformats.org/officeDocument/2006/relationships/hyperlink" Target="http://cs.wikipedia.org/wiki/Ji%C5%99%C3%AD_Such%C3%B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1-apT0325J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emafor" TargetMode="External"/><Relationship Id="rId2" Type="http://schemas.openxmlformats.org/officeDocument/2006/relationships/hyperlink" Target="http://cs.wikipedia.org/wiki/Divadlo_Na_z%C3%A1bradl%C3%A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mY6HAv0Zc5Q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Paravan_(divadlo)" TargetMode="External"/><Relationship Id="rId2" Type="http://schemas.openxmlformats.org/officeDocument/2006/relationships/hyperlink" Target="http://cs.wikipedia.org/wiki/Divadlo_Rokok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ivadloalfa.cz/index.php/cz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Divadlo_Rokoko" TargetMode="External"/><Relationship Id="rId3" Type="http://schemas.openxmlformats.org/officeDocument/2006/relationships/hyperlink" Target="https://www.youtube.com/watch?v=ofgAMzuxAT4" TargetMode="External"/><Relationship Id="rId7" Type="http://schemas.openxmlformats.org/officeDocument/2006/relationships/hyperlink" Target="http://cs.wikipedia.org/wiki/Semafor" TargetMode="External"/><Relationship Id="rId12" Type="http://schemas.openxmlformats.org/officeDocument/2006/relationships/hyperlink" Target="http://cs.wikipedia.org/wiki/Ji%C5%99%C3%AD_Such%C3%BD" TargetMode="External"/><Relationship Id="rId2" Type="http://schemas.openxmlformats.org/officeDocument/2006/relationships/hyperlink" Target="https://www.youtube.com/watch?v=_5avcpoUjx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Divadlo_Na_z%C3%A1bradl%C3%AD" TargetMode="External"/><Relationship Id="rId11" Type="http://schemas.openxmlformats.org/officeDocument/2006/relationships/hyperlink" Target="http://cs.wikipedia.org/wiki/%C5%A0litr" TargetMode="External"/><Relationship Id="rId5" Type="http://schemas.openxmlformats.org/officeDocument/2006/relationships/hyperlink" Target="https://www.youtube.com/watch?v=mY6HAv0Zc5Q" TargetMode="External"/><Relationship Id="rId10" Type="http://schemas.openxmlformats.org/officeDocument/2006/relationships/hyperlink" Target="http://www.divadloalfa.cz/index.php/cz/" TargetMode="External"/><Relationship Id="rId4" Type="http://schemas.openxmlformats.org/officeDocument/2006/relationships/hyperlink" Target="https://www.youtube.com/watch?v=1-apT0325Jg" TargetMode="External"/><Relationship Id="rId9" Type="http://schemas.openxmlformats.org/officeDocument/2006/relationships/hyperlink" Target="http://cs.wikipedia.org/wiki/Paravan_(divadlo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835696" y="1556792"/>
            <a:ext cx="547260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ZŠ a MŠ Brno, Křenová 21</a:t>
            </a:r>
          </a:p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CZ.1.07/1.4.00/21.3691, Dobrá šance pro děti</a:t>
            </a:r>
          </a:p>
          <a:p>
            <a:pPr algn="ctr"/>
            <a:endParaRPr lang="cs-CZ" dirty="0" smtClean="0"/>
          </a:p>
        </p:txBody>
      </p:sp>
      <p:sp>
        <p:nvSpPr>
          <p:cNvPr id="9" name="Obdélník 8"/>
          <p:cNvSpPr/>
          <p:nvPr/>
        </p:nvSpPr>
        <p:spPr>
          <a:xfrm>
            <a:off x="0" y="5733256"/>
            <a:ext cx="53285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Tento materiál byl vytvořen v rámci projektu</a:t>
            </a:r>
          </a:p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Inovace ve vzdělávání na naší škole</a:t>
            </a:r>
          </a:p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rámci OP Vzdělávání pro konkurenceschopnost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143" y="70892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1115615" y="2204864"/>
            <a:ext cx="664923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Vzdělávací oblast: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Umění a kultura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Předmět: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Název: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50. a 60. léta – divadla malých forem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Označení: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VY_32_Inovace_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Li18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Mgr. Zdeněk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Lichtneger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Ověřeno (datum, třída, vyučující): </a:t>
            </a:r>
            <a:br>
              <a:rPr lang="cs-C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20.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5. 2014,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A, Mgr. Zdeněk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Lichtneger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Stručná anotace: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Určeno žákům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ročníku. Seznámení se s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poválečným vývojem v české hudbě – lidové písně, ideologická tvorba, divadla malých forem, významní hudební představitelé.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Pomůcky: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Počítač připojený k internetu, projektor.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916832"/>
            <a:ext cx="8424936" cy="4536504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8. květen 1945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Konec 2. světové války.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V hudbě se odráží poválečná optimistická nálada.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Zpívají se starší písně (lidové, pololidové, sokolské, K. Hašlera, J. Ježka, hraje se dechovka).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Nově se objevily sovětské písně a pochody československých jednotek (</a:t>
            </a:r>
            <a:r>
              <a:rPr lang="cs-CZ" dirty="0" smtClean="0">
                <a:hlinkClick r:id="rId2"/>
              </a:rPr>
              <a:t>píseň Směr Praha</a:t>
            </a:r>
            <a:r>
              <a:rPr lang="cs-CZ" dirty="0" smtClean="0"/>
              <a:t>).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Estrádní hudba doprovázená lázeňskými a rozhlasovými orchestry.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R. A. Dvorský vydával swingové písně.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115212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50. A 60. léta</a:t>
            </a:r>
            <a:br>
              <a:rPr lang="cs-CZ" i="1" dirty="0" smtClean="0">
                <a:latin typeface="Algerian" pitchFamily="82" charset="0"/>
              </a:rPr>
            </a:br>
            <a:r>
              <a:rPr lang="cs-CZ" i="1" dirty="0" smtClean="0">
                <a:latin typeface="Algerian" pitchFamily="82" charset="0"/>
              </a:rPr>
              <a:t>divadla malých forem</a:t>
            </a:r>
            <a:endParaRPr lang="cs-CZ" sz="2000" i="1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79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916832"/>
            <a:ext cx="8424936" cy="4536504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únor 1948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Nástup vlády komunistů, která trvala až do konce 80. let.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Hudba zastává především ideologickou a politickovýchovnou funkci.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Hudba byla zneužívána k politickým cílům.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Vznikaly masové a budovatelské písně.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Vznikaly mládežnické soubory – např. Soubor Julia Fučíka, Armádní umělecký soubor Víta Nejedlého.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Ukázka písně: </a:t>
            </a:r>
            <a:r>
              <a:rPr lang="cs-CZ" dirty="0" smtClean="0">
                <a:hlinkClick r:id="rId2"/>
              </a:rPr>
              <a:t>Jde Frantík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115212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50. A 60. léta</a:t>
            </a:r>
            <a:br>
              <a:rPr lang="cs-CZ" i="1" dirty="0" smtClean="0">
                <a:latin typeface="Algerian" pitchFamily="82" charset="0"/>
              </a:rPr>
            </a:br>
            <a:r>
              <a:rPr lang="cs-CZ" i="1" dirty="0" smtClean="0">
                <a:latin typeface="Algerian" pitchFamily="82" charset="0"/>
              </a:rPr>
              <a:t>divadla malých forem</a:t>
            </a:r>
            <a:endParaRPr lang="cs-CZ" sz="2000" i="1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1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916832"/>
            <a:ext cx="8424936" cy="4536504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druhá polovina 50. let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Dochází k jistému uvolnění v hudbě.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Začala vysílat televize, vydávají se dlouhohrající desky, poslouchá se rádio.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Taneční hudba se začala vracet ke swingu, foxtrotům a tangům.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Rádio </a:t>
            </a:r>
            <a:r>
              <a:rPr lang="cs-CZ" dirty="0" err="1" smtClean="0"/>
              <a:t>Luxembourg</a:t>
            </a:r>
            <a:r>
              <a:rPr lang="cs-CZ" dirty="0" smtClean="0"/>
              <a:t> vysílalo první rokenroly.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Významnou roli na rozvoj naší populární hudby měla divadla malých forem.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115212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50. A 60. léta</a:t>
            </a:r>
            <a:br>
              <a:rPr lang="cs-CZ" i="1" dirty="0" smtClean="0">
                <a:latin typeface="Algerian" pitchFamily="82" charset="0"/>
              </a:rPr>
            </a:br>
            <a:r>
              <a:rPr lang="cs-CZ" i="1" dirty="0" smtClean="0">
                <a:latin typeface="Algerian" pitchFamily="82" charset="0"/>
              </a:rPr>
              <a:t>divadla malých forem</a:t>
            </a:r>
            <a:endParaRPr lang="cs-CZ" sz="2000" i="1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46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916832"/>
            <a:ext cx="8424936" cy="4536504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hlinkClick r:id="rId2"/>
              </a:rPr>
              <a:t>Jiří Suchý </a:t>
            </a:r>
            <a:r>
              <a:rPr lang="cs-CZ" b="1" dirty="0" smtClean="0"/>
              <a:t>(1931) – zpěvák a textař</a:t>
            </a:r>
          </a:p>
          <a:p>
            <a:pPr marL="0" indent="0">
              <a:buNone/>
            </a:pPr>
            <a:r>
              <a:rPr lang="cs-CZ" b="1" dirty="0" smtClean="0">
                <a:hlinkClick r:id="rId3"/>
              </a:rPr>
              <a:t>Jiří </a:t>
            </a:r>
            <a:r>
              <a:rPr lang="cs-CZ" b="1" dirty="0" err="1" smtClean="0">
                <a:hlinkClick r:id="rId3"/>
              </a:rPr>
              <a:t>Šlitr</a:t>
            </a:r>
            <a:r>
              <a:rPr lang="cs-CZ" b="1" dirty="0" smtClean="0">
                <a:hlinkClick r:id="rId3"/>
              </a:rPr>
              <a:t> </a:t>
            </a:r>
            <a:r>
              <a:rPr lang="cs-CZ" b="1" dirty="0" smtClean="0"/>
              <a:t>(1924 – 1969) - klavírista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Významná dvojice, která hrála a zpívala úplně něco jiného,</a:t>
            </a:r>
            <a:r>
              <a:rPr lang="cs-CZ" dirty="0"/>
              <a:t> </a:t>
            </a:r>
            <a:r>
              <a:rPr lang="cs-CZ" dirty="0" smtClean="0"/>
              <a:t>než bylo slyšet z rozhlasu.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Rytmus a melodie měly blízko k rokenrolu.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Texty byly humorné, někdy bujné a nespoutané.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V roce 1958 Karel Vlach nahrál píseň Suchého a </a:t>
            </a:r>
            <a:r>
              <a:rPr lang="cs-CZ" dirty="0" err="1" smtClean="0"/>
              <a:t>Šlitra</a:t>
            </a:r>
            <a:r>
              <a:rPr lang="cs-CZ" dirty="0" smtClean="0"/>
              <a:t> „</a:t>
            </a:r>
            <a:r>
              <a:rPr lang="cs-CZ" dirty="0" smtClean="0">
                <a:hlinkClick r:id="rId4"/>
              </a:rPr>
              <a:t>Blues pro tebe</a:t>
            </a:r>
            <a:r>
              <a:rPr lang="cs-CZ" dirty="0" smtClean="0"/>
              <a:t>“. Ta se stala jednou z nejúspěšnějších nahrávek roku.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115212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50. A 60. léta</a:t>
            </a:r>
            <a:br>
              <a:rPr lang="cs-CZ" i="1" dirty="0" smtClean="0">
                <a:latin typeface="Algerian" pitchFamily="82" charset="0"/>
              </a:rPr>
            </a:br>
            <a:r>
              <a:rPr lang="cs-CZ" i="1" dirty="0" smtClean="0">
                <a:latin typeface="Algerian" pitchFamily="82" charset="0"/>
              </a:rPr>
              <a:t>divadla malých forem</a:t>
            </a:r>
            <a:endParaRPr lang="cs-CZ" sz="2000" i="1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20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916832"/>
            <a:ext cx="8424936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 smtClean="0">
                <a:hlinkClick r:id="rId2"/>
              </a:rPr>
              <a:t>Divadlo Na zábradlí</a:t>
            </a:r>
            <a:endParaRPr lang="cs-CZ" b="1" u="sng" dirty="0" smtClean="0"/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V roce 1958 J. Suchý s Ivanem Vyskočilem zahájili hrou „Kdyby 1000 klarinetů“ provoz divadla.</a:t>
            </a:r>
          </a:p>
          <a:p>
            <a:pPr marL="0" indent="0">
              <a:buNone/>
            </a:pPr>
            <a:r>
              <a:rPr lang="cs-CZ" dirty="0" smtClean="0"/>
              <a:t>O </a:t>
            </a:r>
            <a:r>
              <a:rPr lang="cs-CZ" dirty="0"/>
              <a:t>rok </a:t>
            </a:r>
            <a:r>
              <a:rPr lang="cs-CZ" dirty="0" smtClean="0"/>
              <a:t>později v roce 1959 vzniká divadlo</a:t>
            </a:r>
            <a:endParaRPr lang="cs-CZ" dirty="0"/>
          </a:p>
          <a:p>
            <a:pPr marL="0" indent="0">
              <a:buNone/>
            </a:pPr>
            <a:r>
              <a:rPr lang="cs-CZ" b="1" i="1" u="sng" dirty="0" smtClean="0">
                <a:hlinkClick r:id="rId3"/>
              </a:rPr>
              <a:t>SEMAFOR</a:t>
            </a:r>
            <a:endParaRPr lang="cs-CZ" b="1" i="1" u="sng" dirty="0" smtClean="0"/>
          </a:p>
          <a:p>
            <a:pPr>
              <a:buFont typeface="Wingdings" pitchFamily="2" charset="2"/>
              <a:buChar char="v"/>
            </a:pPr>
            <a:r>
              <a:rPr lang="cs-CZ" i="1" dirty="0" smtClean="0"/>
              <a:t> </a:t>
            </a:r>
            <a:r>
              <a:rPr lang="cs-CZ" dirty="0" smtClean="0"/>
              <a:t>Nejvýznamnější divadlo malých forem.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Zde vznikaly nejlepší písně té doby (</a:t>
            </a:r>
            <a:r>
              <a:rPr lang="cs-CZ" dirty="0" smtClean="0">
                <a:hlinkClick r:id="rId4"/>
              </a:rPr>
              <a:t>Pramínek vlasů</a:t>
            </a:r>
            <a:r>
              <a:rPr lang="cs-CZ" dirty="0" smtClean="0"/>
              <a:t>).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Divadlem prošli významní zpěváci (Gott, Pilarová, Matuška, Hegerová, Urbánková, skupina </a:t>
            </a:r>
            <a:r>
              <a:rPr lang="cs-CZ" dirty="0" err="1" smtClean="0"/>
              <a:t>Olympic</a:t>
            </a:r>
            <a:r>
              <a:rPr lang="cs-CZ" dirty="0" smtClean="0"/>
              <a:t>, herci Horníček, Filipovský, Kopecký, …)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115212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50. A 60. léta</a:t>
            </a:r>
            <a:br>
              <a:rPr lang="cs-CZ" i="1" dirty="0" smtClean="0">
                <a:latin typeface="Algerian" pitchFamily="82" charset="0"/>
              </a:rPr>
            </a:br>
            <a:r>
              <a:rPr lang="cs-CZ" i="1" dirty="0" smtClean="0">
                <a:latin typeface="Algerian" pitchFamily="82" charset="0"/>
              </a:rPr>
              <a:t>divadla malých forem</a:t>
            </a:r>
            <a:endParaRPr lang="cs-CZ" sz="2000" i="1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1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916832"/>
            <a:ext cx="8424936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 smtClean="0"/>
              <a:t>Další divadla malých forem: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>
                <a:hlinkClick r:id="rId2"/>
              </a:rPr>
              <a:t>Rokoko</a:t>
            </a:r>
            <a:endParaRPr lang="cs-CZ" dirty="0" smtClean="0"/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err="1" smtClean="0">
                <a:hlinkClick r:id="rId3"/>
              </a:rPr>
              <a:t>Paravan</a:t>
            </a:r>
            <a:endParaRPr lang="cs-CZ" dirty="0" smtClean="0"/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Apollo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brněnské Večerní Brno</a:t>
            </a:r>
          </a:p>
          <a:p>
            <a:pPr>
              <a:buFont typeface="Wingdings" pitchFamily="2" charset="2"/>
              <a:buChar char="v"/>
            </a:pPr>
            <a:r>
              <a:rPr lang="cs-CZ" dirty="0">
                <a:hlinkClick r:id="rId4"/>
              </a:rPr>
              <a:t> </a:t>
            </a:r>
            <a:r>
              <a:rPr lang="cs-CZ" dirty="0" smtClean="0">
                <a:hlinkClick r:id="rId4"/>
              </a:rPr>
              <a:t>plzeňská Alfa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115212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50. A 60. léta</a:t>
            </a:r>
            <a:br>
              <a:rPr lang="cs-CZ" i="1" dirty="0" smtClean="0">
                <a:latin typeface="Algerian" pitchFamily="82" charset="0"/>
              </a:rPr>
            </a:br>
            <a:r>
              <a:rPr lang="cs-CZ" i="1" dirty="0" smtClean="0">
                <a:latin typeface="Algerian" pitchFamily="82" charset="0"/>
              </a:rPr>
              <a:t>divadla malých forem</a:t>
            </a:r>
            <a:endParaRPr lang="cs-CZ" sz="2000" i="1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84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544616"/>
          </a:xfrm>
        </p:spPr>
        <p:txBody>
          <a:bodyPr>
            <a:normAutofit/>
          </a:bodyPr>
          <a:lstStyle/>
          <a:p>
            <a:pPr marL="395478" indent="-285750">
              <a:buFontTx/>
              <a:buChar char="-"/>
            </a:pPr>
            <a:r>
              <a:rPr lang="cs-CZ" sz="1600" dirty="0" smtClean="0"/>
              <a:t>- CHARALAMBIDIS</a:t>
            </a:r>
            <a:r>
              <a:rPr lang="cs-CZ" sz="1600" dirty="0"/>
              <a:t>, Alexandros. </a:t>
            </a:r>
            <a:r>
              <a:rPr lang="cs-CZ" sz="1600" i="1" dirty="0"/>
              <a:t>Hudební výchova pro </a:t>
            </a:r>
            <a:r>
              <a:rPr lang="cs-CZ" sz="1600" i="1" dirty="0" smtClean="0"/>
              <a:t>9. </a:t>
            </a:r>
            <a:r>
              <a:rPr lang="cs-CZ" sz="1600" i="1" dirty="0"/>
              <a:t>ročník základní školy</a:t>
            </a:r>
            <a:r>
              <a:rPr lang="cs-CZ" sz="1600" dirty="0"/>
              <a:t>. 1. vyd. Praha: SPN - pedagogické nakladatelství, 2002, </a:t>
            </a:r>
            <a:r>
              <a:rPr lang="cs-CZ" sz="1600" dirty="0" smtClean="0"/>
              <a:t>128 </a:t>
            </a:r>
            <a:r>
              <a:rPr lang="cs-CZ" sz="1600" dirty="0"/>
              <a:t>s. ISBN </a:t>
            </a:r>
            <a:r>
              <a:rPr lang="cs-CZ" sz="1600" dirty="0" smtClean="0"/>
              <a:t>80-7235-012-9</a:t>
            </a:r>
            <a:r>
              <a:rPr lang="cs-CZ" sz="1600" dirty="0" smtClean="0"/>
              <a:t>.</a:t>
            </a:r>
          </a:p>
          <a:p>
            <a:pPr marL="395478" indent="-285750">
              <a:buFontTx/>
              <a:buChar char="-"/>
            </a:pPr>
            <a:r>
              <a:rPr lang="cs-CZ" sz="1600" dirty="0"/>
              <a:t>- Směr Praha, </a:t>
            </a:r>
            <a:r>
              <a:rPr lang="cs-CZ" sz="1600" dirty="0">
                <a:hlinkClick r:id="rId2"/>
              </a:rPr>
              <a:t>https://www.youtube.com/watch?v=_</a:t>
            </a:r>
            <a:r>
              <a:rPr lang="cs-CZ" sz="1600" dirty="0" smtClean="0">
                <a:hlinkClick r:id="rId2"/>
              </a:rPr>
              <a:t>5avcpoUjx0</a:t>
            </a:r>
            <a:r>
              <a:rPr lang="cs-CZ" sz="1600" dirty="0" smtClean="0"/>
              <a:t>; 2. 5. 2014</a:t>
            </a:r>
          </a:p>
          <a:p>
            <a:pPr marL="395478" indent="-285750">
              <a:buFontTx/>
              <a:buChar char="-"/>
            </a:pPr>
            <a:r>
              <a:rPr lang="cs-CZ" sz="1600" dirty="0" smtClean="0"/>
              <a:t>- Jd</a:t>
            </a:r>
            <a:r>
              <a:rPr lang="cs-CZ" sz="1600" dirty="0" smtClean="0"/>
              <a:t>e Frantík </a:t>
            </a:r>
            <a:r>
              <a:rPr lang="cs-CZ" sz="1600" dirty="0"/>
              <a:t>kolem zahrádky, </a:t>
            </a:r>
            <a:r>
              <a:rPr lang="cs-CZ" sz="1600" dirty="0">
                <a:hlinkClick r:id="rId3"/>
              </a:rPr>
              <a:t>https://</a:t>
            </a:r>
            <a:r>
              <a:rPr lang="cs-CZ" sz="1600" dirty="0" smtClean="0">
                <a:hlinkClick r:id="rId3"/>
              </a:rPr>
              <a:t>www.youtube.com/watch?v=ofgAMzuxAT4</a:t>
            </a:r>
            <a:r>
              <a:rPr lang="cs-CZ" sz="1600" dirty="0"/>
              <a:t> ;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2</a:t>
            </a:r>
            <a:r>
              <a:rPr lang="cs-CZ" sz="1600" dirty="0"/>
              <a:t>. 5.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 smtClean="0"/>
              <a:t>Josef Zíma (SEMAFOR) Blues </a:t>
            </a:r>
            <a:r>
              <a:rPr lang="cs-CZ" sz="1600" dirty="0"/>
              <a:t>pro tebe, </a:t>
            </a:r>
            <a:r>
              <a:rPr lang="cs-CZ" sz="1600" dirty="0">
                <a:hlinkClick r:id="rId4"/>
              </a:rPr>
              <a:t>https://</a:t>
            </a:r>
            <a:r>
              <a:rPr lang="cs-CZ" sz="1600" dirty="0" smtClean="0">
                <a:hlinkClick r:id="rId4"/>
              </a:rPr>
              <a:t>www.youtube.com/watch?v=1-apT0325Jg</a:t>
            </a:r>
            <a:r>
              <a:rPr lang="cs-CZ" sz="1600" dirty="0"/>
              <a:t> ; 2. 5.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 smtClean="0"/>
              <a:t>Jiří </a:t>
            </a:r>
            <a:r>
              <a:rPr lang="cs-CZ" sz="1600" dirty="0" err="1" smtClean="0"/>
              <a:t>Šlitr</a:t>
            </a:r>
            <a:r>
              <a:rPr lang="cs-CZ" sz="1600" dirty="0" smtClean="0"/>
              <a:t> – </a:t>
            </a:r>
            <a:r>
              <a:rPr lang="cs-CZ" sz="1600" dirty="0"/>
              <a:t>Pramínek vlasů, </a:t>
            </a:r>
            <a:r>
              <a:rPr lang="cs-CZ" sz="1600" dirty="0">
                <a:hlinkClick r:id="rId5"/>
              </a:rPr>
              <a:t>https://</a:t>
            </a:r>
            <a:r>
              <a:rPr lang="cs-CZ" sz="1600" dirty="0" smtClean="0">
                <a:hlinkClick r:id="rId5"/>
              </a:rPr>
              <a:t>www.youtube.com/watch?v=mY6HAv0Zc5Q</a:t>
            </a:r>
            <a:r>
              <a:rPr lang="cs-CZ" sz="1600" dirty="0"/>
              <a:t> </a:t>
            </a:r>
            <a:r>
              <a:rPr lang="cs-CZ" sz="1600" dirty="0" smtClean="0"/>
              <a:t>;</a:t>
            </a:r>
            <a:br>
              <a:rPr lang="cs-CZ" sz="1600" dirty="0" smtClean="0"/>
            </a:br>
            <a:r>
              <a:rPr lang="cs-CZ" sz="1600" dirty="0" smtClean="0"/>
              <a:t> </a:t>
            </a:r>
            <a:r>
              <a:rPr lang="cs-CZ" sz="1600" dirty="0"/>
              <a:t>2. 5. 2014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 smtClean="0"/>
              <a:t>Divadlo </a:t>
            </a:r>
            <a:r>
              <a:rPr lang="cs-CZ" sz="1600" dirty="0" smtClean="0"/>
              <a:t>Na zábradlí</a:t>
            </a:r>
            <a:r>
              <a:rPr lang="cs-CZ" sz="1600" dirty="0"/>
              <a:t>, </a:t>
            </a:r>
            <a:r>
              <a:rPr lang="cs-CZ" sz="1600" dirty="0">
                <a:hlinkClick r:id="rId6"/>
              </a:rPr>
              <a:t>http://</a:t>
            </a:r>
            <a:r>
              <a:rPr lang="cs-CZ" sz="1600" dirty="0" smtClean="0">
                <a:hlinkClick r:id="rId6"/>
              </a:rPr>
              <a:t>cs.wikipedia.org/wiki/Divadlo_Na_z%C3%A1bradl%C3%AD</a:t>
            </a:r>
            <a:r>
              <a:rPr lang="cs-CZ" sz="1600" dirty="0"/>
              <a:t> ;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2</a:t>
            </a:r>
            <a:r>
              <a:rPr lang="cs-CZ" sz="1600" dirty="0"/>
              <a:t>. 5.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/>
              <a:t>Semafor, </a:t>
            </a:r>
            <a:r>
              <a:rPr lang="cs-CZ" sz="1600" dirty="0">
                <a:hlinkClick r:id="rId7"/>
              </a:rPr>
              <a:t>http://</a:t>
            </a:r>
            <a:r>
              <a:rPr lang="cs-CZ" sz="1600" dirty="0" smtClean="0">
                <a:hlinkClick r:id="rId7"/>
              </a:rPr>
              <a:t>cs.wikipedia.org/wiki/Semafor</a:t>
            </a:r>
            <a:r>
              <a:rPr lang="cs-CZ" sz="1600" dirty="0"/>
              <a:t> ;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2</a:t>
            </a:r>
            <a:r>
              <a:rPr lang="cs-CZ" sz="1600" dirty="0"/>
              <a:t>. 5.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/>
              <a:t>Divadlo Rokoko, </a:t>
            </a:r>
            <a:r>
              <a:rPr lang="cs-CZ" sz="1600" dirty="0">
                <a:hlinkClick r:id="rId8"/>
              </a:rPr>
              <a:t>http://</a:t>
            </a:r>
            <a:r>
              <a:rPr lang="cs-CZ" sz="1600" dirty="0" smtClean="0">
                <a:hlinkClick r:id="rId8"/>
              </a:rPr>
              <a:t>cs.wikipedia.org/wiki/Divadlo_Rokoko</a:t>
            </a:r>
            <a:r>
              <a:rPr lang="cs-CZ" sz="1600" dirty="0"/>
              <a:t> ; 2. 5.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 err="1" smtClean="0"/>
              <a:t>Paravan</a:t>
            </a:r>
            <a:r>
              <a:rPr lang="cs-CZ" sz="1600" dirty="0"/>
              <a:t> (divadlo), </a:t>
            </a:r>
            <a:r>
              <a:rPr lang="cs-CZ" sz="1600" dirty="0">
                <a:hlinkClick r:id="rId9"/>
              </a:rPr>
              <a:t>http://cs.wikipedia.org/wiki/</a:t>
            </a:r>
            <a:r>
              <a:rPr lang="cs-CZ" sz="1600" dirty="0" err="1">
                <a:hlinkClick r:id="rId9"/>
              </a:rPr>
              <a:t>Paravan</a:t>
            </a:r>
            <a:r>
              <a:rPr lang="cs-CZ" sz="1600" dirty="0">
                <a:hlinkClick r:id="rId9"/>
              </a:rPr>
              <a:t>_(divadlo</a:t>
            </a:r>
            <a:r>
              <a:rPr lang="cs-CZ" sz="1600" dirty="0" smtClean="0">
                <a:hlinkClick r:id="rId9"/>
              </a:rPr>
              <a:t>)</a:t>
            </a:r>
            <a:r>
              <a:rPr lang="cs-CZ" sz="1600" dirty="0"/>
              <a:t> ; 2. 5.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/>
              <a:t>Divadlo alfa, </a:t>
            </a:r>
            <a:r>
              <a:rPr lang="cs-CZ" sz="1600" dirty="0">
                <a:hlinkClick r:id="rId10"/>
              </a:rPr>
              <a:t>http://www.divadloalfa.cz/index.php/cz</a:t>
            </a:r>
            <a:r>
              <a:rPr lang="cs-CZ" sz="1600" dirty="0" smtClean="0">
                <a:hlinkClick r:id="rId10"/>
              </a:rPr>
              <a:t>/</a:t>
            </a:r>
            <a:r>
              <a:rPr lang="cs-CZ" sz="1600" dirty="0"/>
              <a:t> ; 2. 5.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 smtClean="0"/>
              <a:t>Jiří </a:t>
            </a:r>
            <a:r>
              <a:rPr lang="cs-CZ" sz="1600" dirty="0" err="1" smtClean="0"/>
              <a:t>Šlitr</a:t>
            </a:r>
            <a:r>
              <a:rPr lang="cs-CZ" sz="1600" dirty="0"/>
              <a:t>, </a:t>
            </a:r>
            <a:r>
              <a:rPr lang="cs-CZ" sz="1600" dirty="0">
                <a:hlinkClick r:id="rId11"/>
              </a:rPr>
              <a:t>http://cs.wikipedia.org/wiki/%</a:t>
            </a:r>
            <a:r>
              <a:rPr lang="cs-CZ" sz="1600" dirty="0" smtClean="0">
                <a:hlinkClick r:id="rId11"/>
              </a:rPr>
              <a:t>C5%A0litr</a:t>
            </a:r>
            <a:r>
              <a:rPr lang="cs-CZ" sz="1600" dirty="0"/>
              <a:t> ; 2. 5.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/>
              <a:t>Jiří Suchý, </a:t>
            </a:r>
            <a:r>
              <a:rPr lang="cs-CZ" sz="1600" dirty="0">
                <a:hlinkClick r:id="rId12"/>
              </a:rPr>
              <a:t>http://</a:t>
            </a:r>
            <a:r>
              <a:rPr lang="cs-CZ" sz="1600" dirty="0" smtClean="0">
                <a:hlinkClick r:id="rId12"/>
              </a:rPr>
              <a:t>cs.wikipedia.org/wiki/Ji%C5%99%C3%AD_Such%C3%BD</a:t>
            </a:r>
            <a:r>
              <a:rPr lang="cs-CZ" sz="1600" dirty="0"/>
              <a:t> ; 2. 5.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endParaRPr lang="cs-CZ" sz="1600" dirty="0" smtClean="0"/>
          </a:p>
          <a:p>
            <a:pPr marL="395478" indent="-285750">
              <a:buFontTx/>
              <a:buChar char="-"/>
            </a:pPr>
            <a:endParaRPr lang="cs-CZ" sz="1600" dirty="0" smtClean="0"/>
          </a:p>
          <a:p>
            <a:pPr marL="395478" indent="-285750">
              <a:buFontTx/>
              <a:buChar char="-"/>
            </a:pPr>
            <a:endParaRPr lang="cs-CZ" sz="1600" dirty="0"/>
          </a:p>
          <a:p>
            <a:pPr marL="109728" indent="0">
              <a:buNone/>
            </a:pPr>
            <a:endParaRPr lang="cs-CZ" sz="1600" dirty="0"/>
          </a:p>
          <a:p>
            <a:pPr>
              <a:buNone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cs-CZ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Zdroje: </a:t>
            </a:r>
            <a:endParaRPr lang="cs-CZ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639</TotalTime>
  <Words>530</Words>
  <Application>Microsoft Office PowerPoint</Application>
  <PresentationFormat>Předvádění na obrazovce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Vlnění</vt:lpstr>
      <vt:lpstr>Prezentace aplikace PowerPoint</vt:lpstr>
      <vt:lpstr>50. A 60. léta divadla malých forem</vt:lpstr>
      <vt:lpstr>50. A 60. léta divadla malých forem</vt:lpstr>
      <vt:lpstr>50. A 60. léta divadla malých forem</vt:lpstr>
      <vt:lpstr>50. A 60. léta divadla malých forem</vt:lpstr>
      <vt:lpstr>50. A 60. léta divadla malých forem</vt:lpstr>
      <vt:lpstr>50. A 60. léta divadla malých forem</vt:lpstr>
      <vt:lpstr>Zdroje: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Čenda</cp:lastModifiedBy>
  <cp:revision>181</cp:revision>
  <dcterms:created xsi:type="dcterms:W3CDTF">2013-09-12T16:15:38Z</dcterms:created>
  <dcterms:modified xsi:type="dcterms:W3CDTF">2014-08-06T10:03:40Z</dcterms:modified>
</cp:coreProperties>
</file>