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58" r:id="rId11"/>
    <p:sldId id="282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10D4-79DE-4A67-9663-46A3EDA7B67F}" type="datetimeFigureOut">
              <a:rPr lang="cs-CZ" smtClean="0"/>
              <a:pPr/>
              <a:t>30.7.2014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CF095AC-6003-45ED-9D77-19A77D4C56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10D4-79DE-4A67-9663-46A3EDA7B67F}" type="datetimeFigureOut">
              <a:rPr lang="cs-CZ" smtClean="0"/>
              <a:pPr/>
              <a:t>30.7.2014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5AC-6003-45ED-9D77-19A77D4C56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10D4-79DE-4A67-9663-46A3EDA7B67F}" type="datetimeFigureOut">
              <a:rPr lang="cs-CZ" smtClean="0"/>
              <a:pPr/>
              <a:t>30.7.2014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5AC-6003-45ED-9D77-19A77D4C56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10D4-79DE-4A67-9663-46A3EDA7B67F}" type="datetimeFigureOut">
              <a:rPr lang="cs-CZ" smtClean="0"/>
              <a:pPr/>
              <a:t>30.7.2014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CF095AC-6003-45ED-9D77-19A77D4C56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10D4-79DE-4A67-9663-46A3EDA7B67F}" type="datetimeFigureOut">
              <a:rPr lang="cs-CZ" smtClean="0"/>
              <a:pPr/>
              <a:t>30.7.2014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5AC-6003-45ED-9D77-19A77D4C567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10D4-79DE-4A67-9663-46A3EDA7B67F}" type="datetimeFigureOut">
              <a:rPr lang="cs-CZ" smtClean="0"/>
              <a:pPr/>
              <a:t>30.7.2014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5AC-6003-45ED-9D77-19A77D4C56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10D4-79DE-4A67-9663-46A3EDA7B67F}" type="datetimeFigureOut">
              <a:rPr lang="cs-CZ" smtClean="0"/>
              <a:pPr/>
              <a:t>30.7.2014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CF095AC-6003-45ED-9D77-19A77D4C567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10D4-79DE-4A67-9663-46A3EDA7B67F}" type="datetimeFigureOut">
              <a:rPr lang="cs-CZ" smtClean="0"/>
              <a:pPr/>
              <a:t>30.7.2014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5AC-6003-45ED-9D77-19A77D4C56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10D4-79DE-4A67-9663-46A3EDA7B67F}" type="datetimeFigureOut">
              <a:rPr lang="cs-CZ" smtClean="0"/>
              <a:pPr/>
              <a:t>30.7.2014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5AC-6003-45ED-9D77-19A77D4C56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10D4-79DE-4A67-9663-46A3EDA7B67F}" type="datetimeFigureOut">
              <a:rPr lang="cs-CZ" smtClean="0"/>
              <a:pPr/>
              <a:t>30.7.2014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5AC-6003-45ED-9D77-19A77D4C56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10D4-79DE-4A67-9663-46A3EDA7B67F}" type="datetimeFigureOut">
              <a:rPr lang="cs-CZ" smtClean="0"/>
              <a:pPr/>
              <a:t>30.7.2014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5AC-6003-45ED-9D77-19A77D4C567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15110D4-79DE-4A67-9663-46A3EDA7B67F}" type="datetimeFigureOut">
              <a:rPr lang="cs-CZ" smtClean="0"/>
              <a:pPr/>
              <a:t>30.7.2014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CF095AC-6003-45ED-9D77-19A77D4C567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Ogneva_Natali_balet.jpg" TargetMode="External"/><Relationship Id="rId2" Type="http://schemas.openxmlformats.org/officeDocument/2006/relationships/hyperlink" Target="https://www.youtube.com/watch?v=jM_Kv0KEkf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Sergei_Prokofiev_02.jpg" TargetMode="External"/><Relationship Id="rId5" Type="http://schemas.openxmlformats.org/officeDocument/2006/relationships/hyperlink" Target="http://commons.wikimedia.org/wiki/File:Der_junge_Tschaikowski.jpg" TargetMode="External"/><Relationship Id="rId4" Type="http://schemas.openxmlformats.org/officeDocument/2006/relationships/hyperlink" Target="http://commons.wikimedia.org/wiki/File:Ballet-dancer_01.jp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-ji_BfcswYM" TargetMode="External"/><Relationship Id="rId3" Type="http://schemas.openxmlformats.org/officeDocument/2006/relationships/hyperlink" Target="http://commons.wikimedia.org/wiki/File:VHarapes.JPG" TargetMode="External"/><Relationship Id="rId7" Type="http://schemas.openxmlformats.org/officeDocument/2006/relationships/hyperlink" Target="https://www.youtube.com/watch?v=cFkZQ84YDlk" TargetMode="External"/><Relationship Id="rId2" Type="http://schemas.openxmlformats.org/officeDocument/2006/relationships/hyperlink" Target="http://commons.wikimedia.org/wiki/File:Igor_Stravinsky_LOC_32392u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9rJoB7y6Ncs" TargetMode="External"/><Relationship Id="rId5" Type="http://schemas.openxmlformats.org/officeDocument/2006/relationships/hyperlink" Target="http://en.wikipedia.org/wiki/Ji%C5%99%C3%AD_Kyli%C3%A1n" TargetMode="External"/><Relationship Id="rId10" Type="http://schemas.openxmlformats.org/officeDocument/2006/relationships/hyperlink" Target="https://www.youtube.com/watch?v=0BxdAu75D64" TargetMode="External"/><Relationship Id="rId4" Type="http://schemas.openxmlformats.org/officeDocument/2006/relationships/hyperlink" Target="http://cs.wikipedia.org/wiki/Sergej_Sergejevi%C4%8D_Prokofjev" TargetMode="External"/><Relationship Id="rId9" Type="http://schemas.openxmlformats.org/officeDocument/2006/relationships/hyperlink" Target="https://www.youtube.com/watch?v=hfUgAv2Yew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M_Kv0KEkf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rJoB7y6Ncs" TargetMode="External"/><Relationship Id="rId2" Type="http://schemas.openxmlformats.org/officeDocument/2006/relationships/hyperlink" Target="http://cs.wikipedia.org/wiki/Petr_Ilji%C4%8D_%C4%8Cajkovskij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FkZQ84YDlk" TargetMode="External"/><Relationship Id="rId2" Type="http://schemas.openxmlformats.org/officeDocument/2006/relationships/hyperlink" Target="http://cs.wikipedia.org/wiki/Sergej_Sergejevi%C4%8D_Prokofje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-ji_BfcswYM" TargetMode="External"/><Relationship Id="rId2" Type="http://schemas.openxmlformats.org/officeDocument/2006/relationships/hyperlink" Target="http://cs.wikipedia.org/wiki/Sergej_Sergejevi%C4%8D_Prokofje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www.youtube.com/watch?v=0BxdAu75D64" TargetMode="External"/><Relationship Id="rId4" Type="http://schemas.openxmlformats.org/officeDocument/2006/relationships/hyperlink" Target="http://www.youtube.com/watch?v=hfUgAv2Yew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en.wikipedia.org/wiki/Ji%C5%99%C3%AD_Kyli%C3%A1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835696" y="1556792"/>
            <a:ext cx="547260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ZŠ a MŠ Brno, Křenová 21</a:t>
            </a:r>
          </a:p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CZ.1.07/1.4.00/21.3691, Dobrá šance pro děti</a:t>
            </a:r>
          </a:p>
          <a:p>
            <a:pPr algn="ctr"/>
            <a:endParaRPr lang="cs-CZ" dirty="0" smtClean="0"/>
          </a:p>
        </p:txBody>
      </p:sp>
      <p:sp>
        <p:nvSpPr>
          <p:cNvPr id="9" name="Obdélník 8"/>
          <p:cNvSpPr/>
          <p:nvPr/>
        </p:nvSpPr>
        <p:spPr>
          <a:xfrm>
            <a:off x="1991152" y="5661248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Tento materiál byl vytvořen v rámci projektu</a:t>
            </a:r>
          </a:p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Inovace ve vzdělávání na naší škole</a:t>
            </a:r>
          </a:p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 rámci OP Vzdělávání pro konkurenceschopnost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143" y="70892"/>
            <a:ext cx="6081713" cy="148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59065" y="2276508"/>
            <a:ext cx="75853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Vzdělávací oblast: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Umění a kultura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Předmět: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Hudební výchova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Název: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Hudba a tanec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Označení: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VY_32_Inovace_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Li19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Mgr. Zdeněk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Lichtneger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Ověřeno (datum, třída, vyučující): </a:t>
            </a:r>
            <a:br>
              <a:rPr lang="cs-C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20. 5.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2014,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A, Mgr. Zdeněk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Lichtneger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Stručná anotace: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Určeno žákům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ročníku.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Seznámení se s baletem, pantomimou. Představení významných skladatelů – Čajkovskij,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Prokofjev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Stravinskij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Čeští představitelé baletní školy.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Pomůcky: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Počítač připojený k internetu a projektor.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cs-CZ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Zdroje: </a:t>
            </a:r>
            <a:endParaRPr lang="cs-CZ" sz="3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5328592"/>
          </a:xfrm>
        </p:spPr>
        <p:txBody>
          <a:bodyPr>
            <a:normAutofit fontScale="85000" lnSpcReduction="20000"/>
          </a:bodyPr>
          <a:lstStyle/>
          <a:p>
            <a:pPr marL="395478" indent="-285750">
              <a:buFontTx/>
              <a:buChar char="-"/>
            </a:pPr>
            <a:r>
              <a:rPr lang="cs-CZ" sz="1600" dirty="0"/>
              <a:t>CHARALAMBIDIS, Alexandros. </a:t>
            </a:r>
            <a:r>
              <a:rPr lang="cs-CZ" sz="1600" i="1" dirty="0"/>
              <a:t>Hudební výchova pro 6. ročník základní školy</a:t>
            </a:r>
            <a:r>
              <a:rPr lang="cs-CZ" sz="1600" dirty="0"/>
              <a:t>.</a:t>
            </a:r>
            <a:br>
              <a:rPr lang="cs-CZ" sz="1600" dirty="0"/>
            </a:br>
            <a:r>
              <a:rPr lang="cs-CZ" sz="1600" dirty="0"/>
              <a:t>1. vyd. Praha: SPN - pedagogické nakladatelství, 2003, 128 s. ISBN 80-7235-052-8.</a:t>
            </a:r>
          </a:p>
          <a:p>
            <a:pPr marL="395478" indent="-285750">
              <a:buFontTx/>
              <a:buChar char="-"/>
            </a:pPr>
            <a:r>
              <a:rPr lang="cs-CZ" sz="1600" dirty="0"/>
              <a:t>Majitelem práv k obrázkům je Microsoft. Dostupný pod licencí Microsoft Office 2003 (viz &lt;http://explore.live.com/microsoft-servi ...</a:t>
            </a:r>
            <a:r>
              <a:rPr lang="cs-CZ" sz="1600" dirty="0" err="1"/>
              <a:t>cz&amp;CTT</a:t>
            </a:r>
            <a:r>
              <a:rPr lang="cs-CZ" sz="1600" dirty="0"/>
              <a:t>=114&gt;) na WWW: &lt;http://office.microsoft.com/</a:t>
            </a:r>
            <a:r>
              <a:rPr lang="cs-CZ" sz="1600" dirty="0" err="1"/>
              <a:t>cs-cz</a:t>
            </a:r>
            <a:r>
              <a:rPr lang="cs-CZ" sz="1600" dirty="0"/>
              <a:t>/</a:t>
            </a:r>
            <a:r>
              <a:rPr lang="cs-CZ" sz="1600" dirty="0" err="1"/>
              <a:t>images</a:t>
            </a:r>
            <a:r>
              <a:rPr lang="cs-CZ" sz="1600" dirty="0"/>
              <a:t>/&gt;.; </a:t>
            </a:r>
            <a:r>
              <a:rPr lang="cs-CZ" sz="1600" dirty="0" smtClean="0"/>
              <a:t>12. </a:t>
            </a:r>
            <a:r>
              <a:rPr lang="cs-CZ" sz="1600" dirty="0"/>
              <a:t>5. </a:t>
            </a:r>
            <a:r>
              <a:rPr lang="cs-CZ" sz="1600" dirty="0" smtClean="0"/>
              <a:t>2014</a:t>
            </a:r>
          </a:p>
          <a:p>
            <a:pPr marL="395478" indent="-285750">
              <a:buFontTx/>
              <a:buChar char="-"/>
            </a:pPr>
            <a:r>
              <a:rPr lang="cs-CZ" sz="1600" dirty="0">
                <a:hlinkClick r:id="rId2"/>
              </a:rPr>
              <a:t>https://</a:t>
            </a:r>
            <a:r>
              <a:rPr lang="cs-CZ" sz="1600" dirty="0" smtClean="0">
                <a:hlinkClick r:id="rId2"/>
              </a:rPr>
              <a:t>www.youtube.com/</a:t>
            </a:r>
            <a:r>
              <a:rPr lang="cs-CZ" sz="1600" dirty="0" err="1" smtClean="0">
                <a:hlinkClick r:id="rId2"/>
              </a:rPr>
              <a:t>watch?v</a:t>
            </a:r>
            <a:r>
              <a:rPr lang="cs-CZ" sz="1600" dirty="0" smtClean="0">
                <a:hlinkClick r:id="rId2"/>
              </a:rPr>
              <a:t>=jM_Kv0KEkfg</a:t>
            </a:r>
            <a:r>
              <a:rPr lang="cs-CZ" sz="1600" dirty="0"/>
              <a:t>; 12. 5. 2014</a:t>
            </a:r>
            <a:endParaRPr lang="cs-CZ" sz="1600" dirty="0" smtClean="0"/>
          </a:p>
          <a:p>
            <a:pPr marL="395478" indent="-285750">
              <a:buFontTx/>
              <a:buChar char="-"/>
            </a:pPr>
            <a:r>
              <a:rPr lang="cs-CZ" sz="1600" dirty="0"/>
              <a:t>„</a:t>
            </a:r>
            <a:r>
              <a:rPr lang="cs-CZ" sz="1600" dirty="0" err="1"/>
              <a:t>Ogneva</a:t>
            </a:r>
            <a:r>
              <a:rPr lang="cs-CZ" sz="1600" dirty="0"/>
              <a:t> </a:t>
            </a:r>
            <a:r>
              <a:rPr lang="cs-CZ" sz="1600" dirty="0" err="1"/>
              <a:t>Natali</a:t>
            </a:r>
            <a:r>
              <a:rPr lang="cs-CZ" sz="1600" dirty="0"/>
              <a:t> balet“ od </a:t>
            </a:r>
            <a:r>
              <a:rPr lang="cs-CZ" sz="1600" dirty="0" err="1"/>
              <a:t>Delagara</a:t>
            </a:r>
            <a:r>
              <a:rPr lang="cs-CZ" sz="1600" dirty="0"/>
              <a:t> – Vlastní dílo. Licencováno pod </a:t>
            </a:r>
            <a:r>
              <a:rPr lang="cs-CZ" sz="1600" dirty="0" err="1"/>
              <a:t>Creative</a:t>
            </a:r>
            <a:r>
              <a:rPr lang="cs-CZ" sz="1600" dirty="0"/>
              <a:t> </a:t>
            </a:r>
            <a:r>
              <a:rPr lang="cs-CZ" sz="1600" dirty="0" err="1"/>
              <a:t>Commons</a:t>
            </a:r>
            <a:r>
              <a:rPr lang="cs-CZ" sz="1600" dirty="0"/>
              <a:t> </a:t>
            </a:r>
            <a:r>
              <a:rPr lang="cs-CZ" sz="1600" dirty="0" err="1"/>
              <a:t>Attribution-Share</a:t>
            </a:r>
            <a:r>
              <a:rPr lang="cs-CZ" sz="1600" dirty="0"/>
              <a:t> </a:t>
            </a:r>
            <a:r>
              <a:rPr lang="cs-CZ" sz="1600" dirty="0" err="1"/>
              <a:t>Alike</a:t>
            </a:r>
            <a:r>
              <a:rPr lang="cs-CZ" sz="1600" dirty="0"/>
              <a:t> 3.0 via </a:t>
            </a:r>
            <a:r>
              <a:rPr lang="cs-CZ" sz="1600" dirty="0" err="1"/>
              <a:t>Wikimedia</a:t>
            </a:r>
            <a:r>
              <a:rPr lang="cs-CZ" sz="1600" dirty="0"/>
              <a:t> </a:t>
            </a:r>
            <a:r>
              <a:rPr lang="cs-CZ" sz="1600" dirty="0" err="1"/>
              <a:t>Commons</a:t>
            </a:r>
            <a:r>
              <a:rPr lang="cs-CZ" sz="1600" dirty="0"/>
              <a:t> - </a:t>
            </a:r>
            <a:r>
              <a:rPr lang="cs-CZ" sz="1600" dirty="0">
                <a:hlinkClick r:id="rId3"/>
              </a:rPr>
              <a:t>http://</a:t>
            </a:r>
            <a:r>
              <a:rPr lang="cs-CZ" sz="1600" dirty="0" smtClean="0">
                <a:hlinkClick r:id="rId3"/>
              </a:rPr>
              <a:t>commons.wikimedia.org/wiki/</a:t>
            </a:r>
            <a:r>
              <a:rPr lang="cs-CZ" sz="1600" dirty="0" err="1" smtClean="0">
                <a:hlinkClick r:id="rId3"/>
              </a:rPr>
              <a:t>File:Ogneva_Natali_balet.jpg#mediaviewer</a:t>
            </a:r>
            <a:r>
              <a:rPr lang="cs-CZ" sz="1600" dirty="0" smtClean="0">
                <a:hlinkClick r:id="rId3"/>
              </a:rPr>
              <a:t>/</a:t>
            </a:r>
            <a:r>
              <a:rPr lang="cs-CZ" sz="1600" dirty="0" err="1" smtClean="0">
                <a:hlinkClick r:id="rId3"/>
              </a:rPr>
              <a:t>Soubor:Ogneva_Natali_balet.jpg</a:t>
            </a:r>
            <a:r>
              <a:rPr lang="cs-CZ" sz="1600" dirty="0"/>
              <a:t>; 12. 5. 2014</a:t>
            </a:r>
            <a:endParaRPr lang="cs-CZ" sz="1600" dirty="0" smtClean="0"/>
          </a:p>
          <a:p>
            <a:pPr marL="395478" indent="-285750">
              <a:buFontTx/>
              <a:buChar char="-"/>
            </a:pPr>
            <a:r>
              <a:rPr lang="en-US" sz="1600" dirty="0"/>
              <a:t>„Ballet-dancer 01“ od </a:t>
            </a:r>
            <a:r>
              <a:rPr lang="en-US" sz="1600" dirty="0" err="1"/>
              <a:t>Stano</a:t>
            </a:r>
            <a:r>
              <a:rPr lang="en-US" sz="1600" dirty="0"/>
              <a:t> Novak – own photo, assembled myself. </a:t>
            </a:r>
            <a:r>
              <a:rPr lang="en-US" sz="1600" dirty="0" err="1"/>
              <a:t>Licencováno</a:t>
            </a:r>
            <a:r>
              <a:rPr lang="en-US" sz="1600" dirty="0"/>
              <a:t> pod Creative Commons Attribution 2.5 via Wikimedia Commons - </a:t>
            </a:r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commons.wikimedia.org/wiki/File:Ballet-dancer_01.jpg#mediaviewer/Soubor:Ballet-dancer_01.jpg</a:t>
            </a:r>
            <a:r>
              <a:rPr lang="cs-CZ" sz="1600" dirty="0"/>
              <a:t>; 12. 5. 2014</a:t>
            </a:r>
            <a:endParaRPr lang="cs-CZ" sz="1600" dirty="0" smtClean="0"/>
          </a:p>
          <a:p>
            <a:pPr marL="395478" indent="-285750">
              <a:buFontTx/>
              <a:buChar char="-"/>
            </a:pPr>
            <a:r>
              <a:rPr lang="cs-CZ" sz="1600" dirty="0"/>
              <a:t>„Der </a:t>
            </a:r>
            <a:r>
              <a:rPr lang="cs-CZ" sz="1600" dirty="0" err="1"/>
              <a:t>junge</a:t>
            </a:r>
            <a:r>
              <a:rPr lang="cs-CZ" sz="1600" dirty="0"/>
              <a:t> </a:t>
            </a:r>
            <a:r>
              <a:rPr lang="cs-CZ" sz="1600" dirty="0" err="1"/>
              <a:t>Tschaikowski</a:t>
            </a:r>
            <a:r>
              <a:rPr lang="cs-CZ" sz="1600" dirty="0"/>
              <a:t>“ od neznámý – </a:t>
            </a:r>
            <a:r>
              <a:rPr lang="cs-CZ" sz="1600" dirty="0" err="1"/>
              <a:t>Originally</a:t>
            </a:r>
            <a:r>
              <a:rPr lang="cs-CZ" sz="1600" dirty="0"/>
              <a:t> </a:t>
            </a:r>
            <a:r>
              <a:rPr lang="cs-CZ" sz="1600" dirty="0" err="1"/>
              <a:t>uploaded</a:t>
            </a:r>
            <a:r>
              <a:rPr lang="cs-CZ" sz="1600" dirty="0"/>
              <a:t> to de.wikipedia:09:04, 24. Jan 2005 </a:t>
            </a:r>
            <a:r>
              <a:rPr lang="cs-CZ" sz="1600" dirty="0" err="1"/>
              <a:t>Nocturne</a:t>
            </a:r>
            <a:r>
              <a:rPr lang="cs-CZ" sz="1600" dirty="0"/>
              <a:t> 155 x 230 (6174 Byte) (Der </a:t>
            </a:r>
            <a:r>
              <a:rPr lang="cs-CZ" sz="1600" dirty="0" err="1"/>
              <a:t>junge</a:t>
            </a:r>
            <a:r>
              <a:rPr lang="cs-CZ" sz="1600" dirty="0"/>
              <a:t> </a:t>
            </a:r>
            <a:r>
              <a:rPr lang="cs-CZ" sz="1600" dirty="0" err="1"/>
              <a:t>Tschaikowski</a:t>
            </a:r>
            <a:r>
              <a:rPr lang="cs-CZ" sz="1600" dirty="0"/>
              <a:t> - </a:t>
            </a:r>
            <a:r>
              <a:rPr lang="cs-CZ" sz="1600" dirty="0" err="1"/>
              <a:t>Bild</a:t>
            </a:r>
            <a:r>
              <a:rPr lang="cs-CZ" sz="1600" dirty="0"/>
              <a:t> um 1874). Licencováno pod Public </a:t>
            </a:r>
            <a:r>
              <a:rPr lang="cs-CZ" sz="1600" dirty="0" err="1"/>
              <a:t>domain</a:t>
            </a:r>
            <a:r>
              <a:rPr lang="cs-CZ" sz="1600" dirty="0"/>
              <a:t> via </a:t>
            </a:r>
            <a:r>
              <a:rPr lang="cs-CZ" sz="1600" dirty="0" err="1"/>
              <a:t>Wikimedia</a:t>
            </a:r>
            <a:r>
              <a:rPr lang="cs-CZ" sz="1600" dirty="0"/>
              <a:t> </a:t>
            </a:r>
            <a:r>
              <a:rPr lang="cs-CZ" sz="1600" dirty="0" err="1"/>
              <a:t>Commons</a:t>
            </a:r>
            <a:r>
              <a:rPr lang="cs-CZ" sz="1600" dirty="0"/>
              <a:t> - </a:t>
            </a:r>
            <a:r>
              <a:rPr lang="cs-CZ" sz="1600" dirty="0">
                <a:hlinkClick r:id="rId5"/>
              </a:rPr>
              <a:t>http://</a:t>
            </a:r>
            <a:r>
              <a:rPr lang="cs-CZ" sz="1600" dirty="0" smtClean="0">
                <a:hlinkClick r:id="rId5"/>
              </a:rPr>
              <a:t>commons.wikimedia.org/wiki/</a:t>
            </a:r>
            <a:r>
              <a:rPr lang="cs-CZ" sz="1600" dirty="0" err="1" smtClean="0">
                <a:hlinkClick r:id="rId5"/>
              </a:rPr>
              <a:t>File:Der_junge_Tschaikowski.jpg#mediaviewer</a:t>
            </a:r>
            <a:r>
              <a:rPr lang="cs-CZ" sz="1600" dirty="0" smtClean="0">
                <a:hlinkClick r:id="rId5"/>
              </a:rPr>
              <a:t>/</a:t>
            </a:r>
            <a:r>
              <a:rPr lang="cs-CZ" sz="1600" dirty="0" err="1" smtClean="0">
                <a:hlinkClick r:id="rId5"/>
              </a:rPr>
              <a:t>Soubor:Der_junge_Tschaikowski.jpg</a:t>
            </a:r>
            <a:r>
              <a:rPr lang="cs-CZ" sz="1600" dirty="0"/>
              <a:t>; 12. 5. 2014</a:t>
            </a:r>
            <a:endParaRPr lang="cs-CZ" sz="1600" dirty="0" smtClean="0"/>
          </a:p>
          <a:p>
            <a:pPr marL="395478" indent="-285750">
              <a:buFontTx/>
              <a:buChar char="-"/>
            </a:pPr>
            <a:r>
              <a:rPr lang="cs-CZ" sz="1600" dirty="0"/>
              <a:t>„</a:t>
            </a:r>
            <a:r>
              <a:rPr lang="cs-CZ" sz="1600" dirty="0" err="1"/>
              <a:t>Sergei</a:t>
            </a:r>
            <a:r>
              <a:rPr lang="cs-CZ" sz="1600" dirty="0"/>
              <a:t> </a:t>
            </a:r>
            <a:r>
              <a:rPr lang="cs-CZ" sz="1600" dirty="0" err="1"/>
              <a:t>Prokofiev</a:t>
            </a:r>
            <a:r>
              <a:rPr lang="cs-CZ" sz="1600" dirty="0"/>
              <a:t> 02“ od neznámý – Tento image je dostupný v oddělení </a:t>
            </a:r>
            <a:r>
              <a:rPr lang="cs-CZ" sz="1600" dirty="0" err="1"/>
              <a:t>Prints</a:t>
            </a:r>
            <a:r>
              <a:rPr lang="cs-CZ" sz="1600" dirty="0"/>
              <a:t> and </a:t>
            </a:r>
            <a:r>
              <a:rPr lang="cs-CZ" sz="1600" dirty="0" err="1"/>
              <a:t>Photographs</a:t>
            </a:r>
            <a:r>
              <a:rPr lang="cs-CZ" sz="1600" dirty="0"/>
              <a:t> </a:t>
            </a:r>
            <a:r>
              <a:rPr lang="cs-CZ" sz="1600" dirty="0" err="1"/>
              <a:t>division</a:t>
            </a:r>
            <a:r>
              <a:rPr lang="cs-CZ" sz="1600" dirty="0"/>
              <a:t> americké Knihovny Kongresu pod digitálním ID ggbain.28258.Toto oznámení neurčuje autorská práva tohoto souboru. Stále je vyžadován běžný popisek licence. Pro další informace viz </a:t>
            </a:r>
            <a:r>
              <a:rPr lang="cs-CZ" sz="1600" dirty="0" err="1"/>
              <a:t>Commons:Licencování</a:t>
            </a:r>
            <a:r>
              <a:rPr lang="cs-CZ" sz="1600" dirty="0"/>
              <a:t>.</a:t>
            </a:r>
            <a:r>
              <a:rPr lang="ar-AE" sz="1600" dirty="0"/>
              <a:t>العربية | </a:t>
            </a:r>
            <a:r>
              <a:rPr lang="cs-CZ" sz="1600" dirty="0"/>
              <a:t>čeština | </a:t>
            </a:r>
            <a:r>
              <a:rPr lang="cs-CZ" sz="1600" dirty="0" err="1"/>
              <a:t>Deutsch</a:t>
            </a:r>
            <a:r>
              <a:rPr lang="cs-CZ" sz="1600" dirty="0"/>
              <a:t> | </a:t>
            </a:r>
            <a:r>
              <a:rPr lang="cs-CZ" sz="1600" dirty="0" err="1"/>
              <a:t>English</a:t>
            </a:r>
            <a:r>
              <a:rPr lang="cs-CZ" sz="1600" dirty="0"/>
              <a:t> | </a:t>
            </a:r>
            <a:r>
              <a:rPr lang="cs-CZ" sz="1600" dirty="0" err="1"/>
              <a:t>español</a:t>
            </a:r>
            <a:r>
              <a:rPr lang="cs-CZ" sz="1600" dirty="0"/>
              <a:t> | </a:t>
            </a:r>
            <a:r>
              <a:rPr lang="ar-AE" sz="1600" dirty="0"/>
              <a:t>فارسی | </a:t>
            </a:r>
            <a:r>
              <a:rPr lang="cs-CZ" sz="1600" dirty="0" err="1"/>
              <a:t>suomi</a:t>
            </a:r>
            <a:r>
              <a:rPr lang="cs-CZ" sz="1600" dirty="0"/>
              <a:t> | </a:t>
            </a:r>
            <a:r>
              <a:rPr lang="cs-CZ" sz="1600" dirty="0" err="1"/>
              <a:t>français</a:t>
            </a:r>
            <a:r>
              <a:rPr lang="cs-CZ" sz="1600" dirty="0"/>
              <a:t> | </a:t>
            </a:r>
            <a:r>
              <a:rPr lang="cs-CZ" sz="1600" dirty="0" err="1"/>
              <a:t>magyar</a:t>
            </a:r>
            <a:r>
              <a:rPr lang="cs-CZ" sz="1600" dirty="0"/>
              <a:t> | </a:t>
            </a:r>
            <a:r>
              <a:rPr lang="cs-CZ" sz="1600" dirty="0" err="1"/>
              <a:t>italiano</a:t>
            </a:r>
            <a:r>
              <a:rPr lang="cs-CZ" sz="1600" dirty="0"/>
              <a:t> | </a:t>
            </a:r>
            <a:r>
              <a:rPr lang="az-Cyrl-AZ" sz="1600" dirty="0"/>
              <a:t>македонски | </a:t>
            </a:r>
            <a:r>
              <a:rPr lang="ml-IN" sz="1600" dirty="0"/>
              <a:t>മലയാളം | </a:t>
            </a:r>
            <a:r>
              <a:rPr lang="cs-CZ" sz="1600" dirty="0" err="1"/>
              <a:t>Nederlands</a:t>
            </a:r>
            <a:r>
              <a:rPr lang="cs-CZ" sz="1600" dirty="0"/>
              <a:t> | </a:t>
            </a:r>
            <a:r>
              <a:rPr lang="cs-CZ" sz="1600" dirty="0" err="1"/>
              <a:t>polski</a:t>
            </a:r>
            <a:r>
              <a:rPr lang="cs-CZ" sz="1600" dirty="0"/>
              <a:t> | </a:t>
            </a:r>
            <a:r>
              <a:rPr lang="cs-CZ" sz="1600" dirty="0" err="1"/>
              <a:t>português</a:t>
            </a:r>
            <a:r>
              <a:rPr lang="cs-CZ" sz="1600" dirty="0"/>
              <a:t> | </a:t>
            </a:r>
            <a:r>
              <a:rPr lang="az-Cyrl-AZ" sz="1600" dirty="0"/>
              <a:t>русский | </a:t>
            </a:r>
            <a:r>
              <a:rPr lang="cs-CZ" sz="1600" dirty="0" err="1"/>
              <a:t>slovenčina</a:t>
            </a:r>
            <a:r>
              <a:rPr lang="cs-CZ" sz="1600" dirty="0"/>
              <a:t> | </a:t>
            </a:r>
            <a:r>
              <a:rPr lang="cs-CZ" sz="1600" dirty="0" err="1"/>
              <a:t>slovenščina</a:t>
            </a:r>
            <a:r>
              <a:rPr lang="cs-CZ" sz="1600" dirty="0"/>
              <a:t> | </a:t>
            </a:r>
            <a:r>
              <a:rPr lang="cs-CZ" sz="1600" dirty="0" err="1"/>
              <a:t>Türkçe</a:t>
            </a:r>
            <a:r>
              <a:rPr lang="cs-CZ" sz="1600" dirty="0"/>
              <a:t> | </a:t>
            </a:r>
            <a:r>
              <a:rPr lang="ja-JP" altLang="en-US" sz="1600" dirty="0"/>
              <a:t>中文 </a:t>
            </a:r>
            <a:r>
              <a:rPr lang="en-US" altLang="ja-JP" sz="1600" dirty="0"/>
              <a:t>| </a:t>
            </a:r>
            <a:r>
              <a:rPr lang="ja-JP" altLang="en-US" sz="1600" dirty="0"/>
              <a:t>中文（简体）‎ </a:t>
            </a:r>
            <a:r>
              <a:rPr lang="en-US" altLang="ja-JP" sz="1600" dirty="0"/>
              <a:t>| </a:t>
            </a:r>
            <a:r>
              <a:rPr lang="ja-JP" altLang="en-US" sz="1600" dirty="0"/>
              <a:t>中文（繁體）‎ </a:t>
            </a:r>
            <a:r>
              <a:rPr lang="en-US" altLang="ja-JP" sz="1600" dirty="0"/>
              <a:t>| +/−. </a:t>
            </a:r>
            <a:r>
              <a:rPr lang="cs-CZ" sz="1600" dirty="0"/>
              <a:t>Licencováno pod Public </a:t>
            </a:r>
            <a:r>
              <a:rPr lang="cs-CZ" sz="1600" dirty="0" err="1"/>
              <a:t>domain</a:t>
            </a:r>
            <a:r>
              <a:rPr lang="cs-CZ" sz="1600" dirty="0"/>
              <a:t> via </a:t>
            </a:r>
            <a:r>
              <a:rPr lang="cs-CZ" sz="1600" dirty="0" err="1"/>
              <a:t>Wikimedia</a:t>
            </a:r>
            <a:r>
              <a:rPr lang="cs-CZ" sz="1600" dirty="0"/>
              <a:t> </a:t>
            </a:r>
            <a:r>
              <a:rPr lang="cs-CZ" sz="1600" dirty="0" err="1"/>
              <a:t>Commons</a:t>
            </a:r>
            <a:r>
              <a:rPr lang="cs-CZ" sz="1600" dirty="0"/>
              <a:t> - </a:t>
            </a:r>
            <a:r>
              <a:rPr lang="cs-CZ" sz="1600" dirty="0">
                <a:hlinkClick r:id="rId6"/>
              </a:rPr>
              <a:t>http://</a:t>
            </a:r>
            <a:r>
              <a:rPr lang="cs-CZ" sz="1600" dirty="0" smtClean="0">
                <a:hlinkClick r:id="rId6"/>
              </a:rPr>
              <a:t>commons.wikimedia.org/wiki/File:Sergei_Prokofiev_02.jpg#mediaviewer/Soubor:Sergei_Prokofiev_02.jpg</a:t>
            </a:r>
            <a:r>
              <a:rPr lang="cs-CZ" sz="1600" dirty="0"/>
              <a:t>; 12. 5. 2014</a:t>
            </a:r>
            <a:endParaRPr lang="cs-CZ" sz="1600" dirty="0" smtClean="0"/>
          </a:p>
          <a:p>
            <a:pPr marL="395478" indent="-285750">
              <a:buFontTx/>
              <a:buChar char="-"/>
            </a:pPr>
            <a:endParaRPr lang="cs-CZ" sz="1600" dirty="0" smtClean="0"/>
          </a:p>
          <a:p>
            <a:pPr marL="395478" indent="-285750">
              <a:buFontTx/>
              <a:buChar char="-"/>
            </a:pPr>
            <a:endParaRPr lang="cs-CZ" sz="1600" dirty="0" smtClean="0"/>
          </a:p>
          <a:p>
            <a:pPr marL="395478" indent="-285750">
              <a:buFontTx/>
              <a:buChar char="-"/>
            </a:pPr>
            <a:endParaRPr lang="cs-CZ" sz="1600" dirty="0"/>
          </a:p>
          <a:p>
            <a:pPr marL="109728" indent="0">
              <a:buNone/>
            </a:pPr>
            <a:endParaRPr lang="cs-CZ" sz="1600" dirty="0"/>
          </a:p>
          <a:p>
            <a:pPr>
              <a:buNone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5328592"/>
          </a:xfrm>
        </p:spPr>
        <p:txBody>
          <a:bodyPr>
            <a:normAutofit lnSpcReduction="10000"/>
          </a:bodyPr>
          <a:lstStyle/>
          <a:p>
            <a:pPr marL="395478" indent="-285750">
              <a:buFontTx/>
              <a:buChar char="-"/>
            </a:pPr>
            <a:r>
              <a:rPr lang="cs-CZ" sz="1600" dirty="0"/>
              <a:t>„Igor </a:t>
            </a:r>
            <a:r>
              <a:rPr lang="cs-CZ" sz="1600" dirty="0" err="1"/>
              <a:t>Stravinsky</a:t>
            </a:r>
            <a:r>
              <a:rPr lang="cs-CZ" sz="1600" dirty="0"/>
              <a:t> LOC 32392u“ od George </a:t>
            </a:r>
            <a:r>
              <a:rPr lang="cs-CZ" sz="1600" dirty="0" err="1"/>
              <a:t>Grantham</a:t>
            </a:r>
            <a:r>
              <a:rPr lang="cs-CZ" sz="1600" dirty="0"/>
              <a:t> </a:t>
            </a:r>
            <a:r>
              <a:rPr lang="cs-CZ" sz="1600" dirty="0" err="1"/>
              <a:t>Bain</a:t>
            </a:r>
            <a:r>
              <a:rPr lang="cs-CZ" sz="1600" dirty="0"/>
              <a:t> </a:t>
            </a:r>
            <a:r>
              <a:rPr lang="cs-CZ" sz="1600" dirty="0" err="1"/>
              <a:t>Collection</a:t>
            </a:r>
            <a:r>
              <a:rPr lang="cs-CZ" sz="1600" dirty="0"/>
              <a:t> – Tento image je dostupný v oddělení </a:t>
            </a:r>
            <a:r>
              <a:rPr lang="cs-CZ" sz="1600" dirty="0" err="1"/>
              <a:t>Prints</a:t>
            </a:r>
            <a:r>
              <a:rPr lang="cs-CZ" sz="1600" dirty="0"/>
              <a:t> and </a:t>
            </a:r>
            <a:r>
              <a:rPr lang="cs-CZ" sz="1600" dirty="0" err="1"/>
              <a:t>Photographs</a:t>
            </a:r>
            <a:r>
              <a:rPr lang="cs-CZ" sz="1600" dirty="0"/>
              <a:t> </a:t>
            </a:r>
            <a:r>
              <a:rPr lang="cs-CZ" sz="1600" dirty="0" err="1"/>
              <a:t>division</a:t>
            </a:r>
            <a:r>
              <a:rPr lang="cs-CZ" sz="1600" dirty="0"/>
              <a:t> americké Knihovny Kongresu pod digitálním ID ggbain.32392.Toto oznámení neurčuje autorská práva tohoto souboru. Stále je vyžadován běžný popisek licence. Pro další informace viz </a:t>
            </a:r>
            <a:r>
              <a:rPr lang="cs-CZ" sz="1600" dirty="0" err="1"/>
              <a:t>Commons:Licencování</a:t>
            </a:r>
            <a:r>
              <a:rPr lang="cs-CZ" sz="1600" dirty="0"/>
              <a:t>.</a:t>
            </a:r>
            <a:r>
              <a:rPr lang="ar-AE" sz="1600" dirty="0"/>
              <a:t>العربية | </a:t>
            </a:r>
            <a:r>
              <a:rPr lang="cs-CZ" sz="1600" dirty="0"/>
              <a:t>čeština | </a:t>
            </a:r>
            <a:r>
              <a:rPr lang="cs-CZ" sz="1600" dirty="0" err="1"/>
              <a:t>Deutsch</a:t>
            </a:r>
            <a:r>
              <a:rPr lang="cs-CZ" sz="1600" dirty="0"/>
              <a:t> | </a:t>
            </a:r>
            <a:r>
              <a:rPr lang="cs-CZ" sz="1600" dirty="0" err="1"/>
              <a:t>English</a:t>
            </a:r>
            <a:r>
              <a:rPr lang="cs-CZ" sz="1600" dirty="0"/>
              <a:t> | </a:t>
            </a:r>
            <a:r>
              <a:rPr lang="cs-CZ" sz="1600" dirty="0" err="1"/>
              <a:t>español</a:t>
            </a:r>
            <a:r>
              <a:rPr lang="cs-CZ" sz="1600" dirty="0"/>
              <a:t> | </a:t>
            </a:r>
            <a:r>
              <a:rPr lang="ar-AE" sz="1600" dirty="0"/>
              <a:t>فارسی | </a:t>
            </a:r>
            <a:r>
              <a:rPr lang="cs-CZ" sz="1600" dirty="0" err="1"/>
              <a:t>suomi</a:t>
            </a:r>
            <a:r>
              <a:rPr lang="cs-CZ" sz="1600" dirty="0"/>
              <a:t> | </a:t>
            </a:r>
            <a:r>
              <a:rPr lang="cs-CZ" sz="1600" dirty="0" err="1"/>
              <a:t>français</a:t>
            </a:r>
            <a:r>
              <a:rPr lang="cs-CZ" sz="1600" dirty="0"/>
              <a:t> | </a:t>
            </a:r>
            <a:r>
              <a:rPr lang="cs-CZ" sz="1600" dirty="0" err="1"/>
              <a:t>magyar</a:t>
            </a:r>
            <a:r>
              <a:rPr lang="cs-CZ" sz="1600" dirty="0"/>
              <a:t> | </a:t>
            </a:r>
            <a:r>
              <a:rPr lang="cs-CZ" sz="1600" dirty="0" err="1"/>
              <a:t>italiano</a:t>
            </a:r>
            <a:r>
              <a:rPr lang="cs-CZ" sz="1600" dirty="0"/>
              <a:t> | </a:t>
            </a:r>
            <a:r>
              <a:rPr lang="az-Cyrl-AZ" sz="1600" dirty="0"/>
              <a:t>македонски | </a:t>
            </a:r>
            <a:r>
              <a:rPr lang="ml-IN" sz="1600" dirty="0"/>
              <a:t>മലയാളം | </a:t>
            </a:r>
            <a:r>
              <a:rPr lang="cs-CZ" sz="1600" dirty="0" err="1"/>
              <a:t>Nederlands</a:t>
            </a:r>
            <a:r>
              <a:rPr lang="cs-CZ" sz="1600" dirty="0"/>
              <a:t> | </a:t>
            </a:r>
            <a:r>
              <a:rPr lang="cs-CZ" sz="1600" dirty="0" err="1"/>
              <a:t>polski</a:t>
            </a:r>
            <a:r>
              <a:rPr lang="cs-CZ" sz="1600" dirty="0"/>
              <a:t> | </a:t>
            </a:r>
            <a:r>
              <a:rPr lang="cs-CZ" sz="1600" dirty="0" err="1"/>
              <a:t>português</a:t>
            </a:r>
            <a:r>
              <a:rPr lang="cs-CZ" sz="1600" dirty="0"/>
              <a:t> | </a:t>
            </a:r>
            <a:r>
              <a:rPr lang="az-Cyrl-AZ" sz="1600" dirty="0"/>
              <a:t>русский | </a:t>
            </a:r>
            <a:r>
              <a:rPr lang="cs-CZ" sz="1600" dirty="0" err="1"/>
              <a:t>slovenčina</a:t>
            </a:r>
            <a:r>
              <a:rPr lang="cs-CZ" sz="1600" dirty="0"/>
              <a:t> | </a:t>
            </a:r>
            <a:r>
              <a:rPr lang="cs-CZ" sz="1600" dirty="0" err="1"/>
              <a:t>slovenščina</a:t>
            </a:r>
            <a:r>
              <a:rPr lang="cs-CZ" sz="1600" dirty="0"/>
              <a:t> | </a:t>
            </a:r>
            <a:r>
              <a:rPr lang="cs-CZ" sz="1600" dirty="0" err="1"/>
              <a:t>Türkçe</a:t>
            </a:r>
            <a:r>
              <a:rPr lang="cs-CZ" sz="1600" dirty="0"/>
              <a:t> | </a:t>
            </a:r>
            <a:r>
              <a:rPr lang="ja-JP" altLang="en-US" sz="1600" dirty="0"/>
              <a:t>中文 </a:t>
            </a:r>
            <a:r>
              <a:rPr lang="en-US" altLang="ja-JP" sz="1600" dirty="0"/>
              <a:t>| </a:t>
            </a:r>
            <a:r>
              <a:rPr lang="ja-JP" altLang="en-US" sz="1600" dirty="0"/>
              <a:t>中文（简体）‎ </a:t>
            </a:r>
            <a:r>
              <a:rPr lang="en-US" altLang="ja-JP" sz="1600" dirty="0"/>
              <a:t>| </a:t>
            </a:r>
            <a:r>
              <a:rPr lang="ja-JP" altLang="en-US" sz="1600" dirty="0"/>
              <a:t>中文（繁體）‎ </a:t>
            </a:r>
            <a:r>
              <a:rPr lang="en-US" altLang="ja-JP" sz="1600" dirty="0"/>
              <a:t>| +/−. </a:t>
            </a:r>
            <a:r>
              <a:rPr lang="cs-CZ" sz="1600" dirty="0"/>
              <a:t>Licencováno pod Public </a:t>
            </a:r>
            <a:r>
              <a:rPr lang="cs-CZ" sz="1600" dirty="0" err="1"/>
              <a:t>domain</a:t>
            </a:r>
            <a:r>
              <a:rPr lang="cs-CZ" sz="1600" dirty="0"/>
              <a:t> via </a:t>
            </a:r>
            <a:r>
              <a:rPr lang="cs-CZ" sz="1600" dirty="0" err="1"/>
              <a:t>Wikimedia</a:t>
            </a:r>
            <a:r>
              <a:rPr lang="cs-CZ" sz="1600" dirty="0"/>
              <a:t> </a:t>
            </a:r>
            <a:r>
              <a:rPr lang="cs-CZ" sz="1600" dirty="0" err="1"/>
              <a:t>Commons</a:t>
            </a:r>
            <a:r>
              <a:rPr lang="cs-CZ" sz="1600" dirty="0"/>
              <a:t> - </a:t>
            </a:r>
            <a:r>
              <a:rPr lang="cs-CZ" sz="1600" dirty="0">
                <a:hlinkClick r:id="rId2"/>
              </a:rPr>
              <a:t>http://</a:t>
            </a:r>
            <a:r>
              <a:rPr lang="cs-CZ" sz="1600" dirty="0" smtClean="0">
                <a:hlinkClick r:id="rId2"/>
              </a:rPr>
              <a:t>commons.wikimedia.org/wiki/File:Igor_Stravinsky_LOC_32392u.jpg#mediaviewer/Soubor:Igor_Stravinsky_LOC_32392u.jpg</a:t>
            </a:r>
            <a:r>
              <a:rPr lang="cs-CZ" sz="1600" dirty="0"/>
              <a:t>; 12. 5. 2014</a:t>
            </a:r>
            <a:endParaRPr lang="cs-CZ" sz="1600" dirty="0" smtClean="0"/>
          </a:p>
          <a:p>
            <a:pPr marL="395478" indent="-285750">
              <a:buFontTx/>
              <a:buChar char="-"/>
            </a:pPr>
            <a:r>
              <a:rPr lang="cs-CZ" sz="1600" dirty="0"/>
              <a:t>„</a:t>
            </a:r>
            <a:r>
              <a:rPr lang="cs-CZ" sz="1600" dirty="0" err="1"/>
              <a:t>VHarapes</a:t>
            </a:r>
            <a:r>
              <a:rPr lang="cs-CZ" sz="1600" dirty="0"/>
              <a:t>“ od </a:t>
            </a:r>
            <a:r>
              <a:rPr lang="cs-CZ" sz="1600" dirty="0" err="1"/>
              <a:t>Mhornik</a:t>
            </a:r>
            <a:r>
              <a:rPr lang="cs-CZ" sz="1600" dirty="0"/>
              <a:t> – Vlastní dílo. Licencováno pod </a:t>
            </a:r>
            <a:r>
              <a:rPr lang="cs-CZ" sz="1600" dirty="0" err="1"/>
              <a:t>Creative</a:t>
            </a:r>
            <a:r>
              <a:rPr lang="cs-CZ" sz="1600" dirty="0"/>
              <a:t> </a:t>
            </a:r>
            <a:r>
              <a:rPr lang="cs-CZ" sz="1600" dirty="0" err="1"/>
              <a:t>Commons</a:t>
            </a:r>
            <a:r>
              <a:rPr lang="cs-CZ" sz="1600" dirty="0"/>
              <a:t> </a:t>
            </a:r>
            <a:r>
              <a:rPr lang="cs-CZ" sz="1600" dirty="0" err="1"/>
              <a:t>Zero</a:t>
            </a:r>
            <a:r>
              <a:rPr lang="cs-CZ" sz="1600" dirty="0"/>
              <a:t>, Public </a:t>
            </a:r>
            <a:r>
              <a:rPr lang="cs-CZ" sz="1600" dirty="0" err="1"/>
              <a:t>Domain</a:t>
            </a:r>
            <a:r>
              <a:rPr lang="cs-CZ" sz="1600" dirty="0"/>
              <a:t> </a:t>
            </a:r>
            <a:r>
              <a:rPr lang="cs-CZ" sz="1600" dirty="0" err="1"/>
              <a:t>Dedication</a:t>
            </a:r>
            <a:r>
              <a:rPr lang="cs-CZ" sz="1600" dirty="0"/>
              <a:t> via </a:t>
            </a:r>
            <a:r>
              <a:rPr lang="cs-CZ" sz="1600" dirty="0" err="1"/>
              <a:t>Wikimedia</a:t>
            </a:r>
            <a:r>
              <a:rPr lang="cs-CZ" sz="1600" dirty="0"/>
              <a:t> </a:t>
            </a:r>
            <a:r>
              <a:rPr lang="cs-CZ" sz="1600" dirty="0" err="1"/>
              <a:t>Commons</a:t>
            </a:r>
            <a:r>
              <a:rPr lang="cs-CZ" sz="1600" dirty="0"/>
              <a:t> - </a:t>
            </a:r>
            <a:r>
              <a:rPr lang="cs-CZ" sz="1600" dirty="0">
                <a:hlinkClick r:id="rId3"/>
              </a:rPr>
              <a:t>http://</a:t>
            </a:r>
            <a:r>
              <a:rPr lang="cs-CZ" sz="1600" dirty="0" smtClean="0">
                <a:hlinkClick r:id="rId3"/>
              </a:rPr>
              <a:t>commons.wikimedia.org/wiki/</a:t>
            </a:r>
            <a:r>
              <a:rPr lang="cs-CZ" sz="1600" dirty="0" err="1" smtClean="0">
                <a:hlinkClick r:id="rId3"/>
              </a:rPr>
              <a:t>File:VHarapes.JPG#mediaviewer</a:t>
            </a:r>
            <a:r>
              <a:rPr lang="cs-CZ" sz="1600" dirty="0" smtClean="0">
                <a:hlinkClick r:id="rId3"/>
              </a:rPr>
              <a:t>/</a:t>
            </a:r>
            <a:r>
              <a:rPr lang="cs-CZ" sz="1600" dirty="0" err="1" smtClean="0">
                <a:hlinkClick r:id="rId3"/>
              </a:rPr>
              <a:t>Soubor:VHarapes.JPG</a:t>
            </a:r>
            <a:r>
              <a:rPr lang="cs-CZ" sz="1600" dirty="0"/>
              <a:t>; 12. 5. 2014</a:t>
            </a:r>
            <a:endParaRPr lang="cs-CZ" sz="1600" dirty="0" smtClean="0"/>
          </a:p>
          <a:p>
            <a:pPr marL="395478" indent="-285750">
              <a:buFontTx/>
              <a:buChar char="-"/>
            </a:pPr>
            <a:r>
              <a:rPr lang="cs-CZ" sz="1600" dirty="0">
                <a:hlinkClick r:id="rId4"/>
              </a:rPr>
              <a:t>http://</a:t>
            </a:r>
            <a:r>
              <a:rPr lang="cs-CZ" sz="1600" dirty="0" smtClean="0">
                <a:hlinkClick r:id="rId4"/>
              </a:rPr>
              <a:t>cs.wikipedia.org/wiki/Sergej_Sergejevi%C4%8D_Prokofjev</a:t>
            </a:r>
            <a:r>
              <a:rPr lang="cs-CZ" sz="1600" dirty="0"/>
              <a:t>; 12. 5. 2014</a:t>
            </a:r>
            <a:endParaRPr lang="cs-CZ" sz="1600" dirty="0" smtClean="0"/>
          </a:p>
          <a:p>
            <a:pPr marL="395478" indent="-285750">
              <a:buFontTx/>
              <a:buChar char="-"/>
            </a:pPr>
            <a:r>
              <a:rPr lang="cs-CZ" sz="1600" dirty="0">
                <a:hlinkClick r:id="rId5"/>
              </a:rPr>
              <a:t>http://</a:t>
            </a:r>
            <a:r>
              <a:rPr lang="cs-CZ" sz="1600" dirty="0" smtClean="0">
                <a:hlinkClick r:id="rId5"/>
              </a:rPr>
              <a:t>en.wikipedia.org/wiki/Ji%C5%99%C3%AD_Kyli%C3%A1n</a:t>
            </a:r>
            <a:r>
              <a:rPr lang="cs-CZ" sz="1600" dirty="0"/>
              <a:t>; 12. 5. 2014</a:t>
            </a:r>
            <a:endParaRPr lang="cs-CZ" sz="1600" dirty="0" smtClean="0"/>
          </a:p>
          <a:p>
            <a:pPr marL="395478" indent="-285750">
              <a:buFontTx/>
              <a:buChar char="-"/>
            </a:pPr>
            <a:r>
              <a:rPr lang="cs-CZ" sz="1600" dirty="0">
                <a:hlinkClick r:id="rId6"/>
              </a:rPr>
              <a:t>https://</a:t>
            </a:r>
            <a:r>
              <a:rPr lang="cs-CZ" sz="1600" dirty="0" smtClean="0">
                <a:hlinkClick r:id="rId6"/>
              </a:rPr>
              <a:t>www.youtube.com/</a:t>
            </a:r>
            <a:r>
              <a:rPr lang="cs-CZ" sz="1600" dirty="0" err="1" smtClean="0">
                <a:hlinkClick r:id="rId6"/>
              </a:rPr>
              <a:t>watch?v</a:t>
            </a:r>
            <a:r>
              <a:rPr lang="cs-CZ" sz="1600" dirty="0" smtClean="0">
                <a:hlinkClick r:id="rId6"/>
              </a:rPr>
              <a:t>=9rJoB7y6Ncs</a:t>
            </a:r>
            <a:r>
              <a:rPr lang="cs-CZ" sz="1600" dirty="0"/>
              <a:t>; 12. 5. 2014</a:t>
            </a:r>
            <a:endParaRPr lang="cs-CZ" sz="1600" dirty="0" smtClean="0"/>
          </a:p>
          <a:p>
            <a:pPr marL="395478" indent="-285750">
              <a:buFontTx/>
              <a:buChar char="-"/>
            </a:pPr>
            <a:r>
              <a:rPr lang="cs-CZ" sz="1600" dirty="0">
                <a:hlinkClick r:id="rId7"/>
              </a:rPr>
              <a:t>https://</a:t>
            </a:r>
            <a:r>
              <a:rPr lang="cs-CZ" sz="1600" dirty="0" smtClean="0">
                <a:hlinkClick r:id="rId7"/>
              </a:rPr>
              <a:t>www.youtube.com/</a:t>
            </a:r>
            <a:r>
              <a:rPr lang="cs-CZ" sz="1600" dirty="0" err="1" smtClean="0">
                <a:hlinkClick r:id="rId7"/>
              </a:rPr>
              <a:t>watch?v</a:t>
            </a:r>
            <a:r>
              <a:rPr lang="cs-CZ" sz="1600" dirty="0" smtClean="0">
                <a:hlinkClick r:id="rId7"/>
              </a:rPr>
              <a:t>=cFkZQ84YDlk</a:t>
            </a:r>
            <a:r>
              <a:rPr lang="cs-CZ" sz="1600" dirty="0"/>
              <a:t>; 12. 5. 2014</a:t>
            </a:r>
            <a:endParaRPr lang="cs-CZ" sz="1600" dirty="0" smtClean="0"/>
          </a:p>
          <a:p>
            <a:pPr marL="395478" indent="-285750">
              <a:buFontTx/>
              <a:buChar char="-"/>
            </a:pPr>
            <a:r>
              <a:rPr lang="cs-CZ" sz="1600" dirty="0">
                <a:hlinkClick r:id="rId8"/>
              </a:rPr>
              <a:t>https://www.youtube.com/watch?v=-</a:t>
            </a:r>
            <a:r>
              <a:rPr lang="cs-CZ" sz="1600" dirty="0" err="1" smtClean="0">
                <a:hlinkClick r:id="rId8"/>
              </a:rPr>
              <a:t>ji_BfcswYM</a:t>
            </a:r>
            <a:r>
              <a:rPr lang="cs-CZ" sz="1600" dirty="0"/>
              <a:t>; 12. 5. 2014</a:t>
            </a:r>
            <a:endParaRPr lang="cs-CZ" sz="1600" dirty="0" smtClean="0"/>
          </a:p>
          <a:p>
            <a:pPr marL="395478" indent="-285750">
              <a:buFontTx/>
              <a:buChar char="-"/>
            </a:pPr>
            <a:r>
              <a:rPr lang="cs-CZ" sz="1600" dirty="0">
                <a:hlinkClick r:id="rId9"/>
              </a:rPr>
              <a:t>https://</a:t>
            </a:r>
            <a:r>
              <a:rPr lang="cs-CZ" sz="1600" dirty="0" smtClean="0">
                <a:hlinkClick r:id="rId9"/>
              </a:rPr>
              <a:t>www.youtube.com/</a:t>
            </a:r>
            <a:r>
              <a:rPr lang="cs-CZ" sz="1600" dirty="0" err="1" smtClean="0">
                <a:hlinkClick r:id="rId9"/>
              </a:rPr>
              <a:t>watch?v</a:t>
            </a:r>
            <a:r>
              <a:rPr lang="cs-CZ" sz="1600" dirty="0" smtClean="0">
                <a:hlinkClick r:id="rId9"/>
              </a:rPr>
              <a:t>=hfUgAv2Yew4</a:t>
            </a:r>
            <a:r>
              <a:rPr lang="cs-CZ" sz="1600" dirty="0"/>
              <a:t>; 12. 5. 2014</a:t>
            </a:r>
            <a:endParaRPr lang="cs-CZ" sz="1600" dirty="0" smtClean="0"/>
          </a:p>
          <a:p>
            <a:pPr marL="395478" indent="-285750">
              <a:buFontTx/>
              <a:buChar char="-"/>
            </a:pPr>
            <a:r>
              <a:rPr lang="cs-CZ" sz="1600" dirty="0">
                <a:hlinkClick r:id="rId10"/>
              </a:rPr>
              <a:t>https://</a:t>
            </a:r>
            <a:r>
              <a:rPr lang="cs-CZ" sz="1600" dirty="0" smtClean="0">
                <a:hlinkClick r:id="rId10"/>
              </a:rPr>
              <a:t>www.youtube.com/</a:t>
            </a:r>
            <a:r>
              <a:rPr lang="cs-CZ" sz="1600" dirty="0" err="1" smtClean="0">
                <a:hlinkClick r:id="rId10"/>
              </a:rPr>
              <a:t>watch?v</a:t>
            </a:r>
            <a:r>
              <a:rPr lang="cs-CZ" sz="1600" dirty="0" smtClean="0">
                <a:hlinkClick r:id="rId10"/>
              </a:rPr>
              <a:t>=0BxdAu75D64</a:t>
            </a:r>
            <a:r>
              <a:rPr lang="cs-CZ" sz="1600" dirty="0"/>
              <a:t>; 12. 5. 2014</a:t>
            </a:r>
            <a:endParaRPr lang="cs-CZ" sz="1600" dirty="0" smtClean="0"/>
          </a:p>
          <a:p>
            <a:pPr marL="395478" indent="-285750">
              <a:buFontTx/>
              <a:buChar char="-"/>
            </a:pPr>
            <a:endParaRPr lang="cs-CZ" sz="1600" dirty="0" smtClean="0"/>
          </a:p>
          <a:p>
            <a:pPr marL="395478" indent="-285750">
              <a:buFontTx/>
              <a:buChar char="-"/>
            </a:pPr>
            <a:endParaRPr lang="cs-CZ" sz="1600" dirty="0" smtClean="0"/>
          </a:p>
          <a:p>
            <a:pPr marL="395478" indent="-285750">
              <a:buFontTx/>
              <a:buChar char="-"/>
            </a:pPr>
            <a:endParaRPr lang="cs-CZ" sz="1600" dirty="0" smtClean="0"/>
          </a:p>
          <a:p>
            <a:pPr marL="395478" indent="-285750">
              <a:buFontTx/>
              <a:buChar char="-"/>
            </a:pPr>
            <a:endParaRPr lang="cs-CZ" sz="1600" dirty="0" smtClean="0"/>
          </a:p>
          <a:p>
            <a:pPr marL="395478" indent="-285750">
              <a:buFontTx/>
              <a:buChar char="-"/>
            </a:pPr>
            <a:endParaRPr lang="cs-CZ" sz="1600" dirty="0" smtClean="0"/>
          </a:p>
          <a:p>
            <a:pPr marL="395478" indent="-285750">
              <a:buFontTx/>
              <a:buChar char="-"/>
            </a:pPr>
            <a:endParaRPr lang="cs-CZ" sz="1600" dirty="0"/>
          </a:p>
          <a:p>
            <a:pPr marL="109728" indent="0">
              <a:buNone/>
            </a:pPr>
            <a:endParaRPr lang="cs-CZ" sz="1600" dirty="0"/>
          </a:p>
          <a:p>
            <a:pPr>
              <a:buNone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55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i="1" dirty="0" smtClean="0">
                <a:latin typeface="Algerian" pitchFamily="82" charset="0"/>
              </a:rPr>
              <a:t>Hudba a tanec</a:t>
            </a:r>
            <a:endParaRPr lang="cs-CZ" sz="2000" i="1" dirty="0">
              <a:latin typeface="Algerian" pitchFamily="82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5328592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Představte si, že…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Jste doma sami a posloucháte svou oblíbenou muziku.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Začne to s vámi „šít“, poklepáváte si nohou, rukou.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Pustíte se do víceméně nemotorných pohybů.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Pokusíte se o pohybové figury.</a:t>
            </a:r>
          </a:p>
          <a:p>
            <a:pPr>
              <a:buFont typeface="Wingdings" pitchFamily="2" charset="2"/>
              <a:buChar char="Ø"/>
            </a:pPr>
            <a:endParaRPr lang="cs-CZ" dirty="0"/>
          </a:p>
          <a:p>
            <a:pPr marL="0" indent="0">
              <a:buNone/>
            </a:pPr>
            <a:r>
              <a:rPr lang="cs-CZ" b="1" dirty="0" smtClean="0"/>
              <a:t>Pohyb a tanec prostě k hudbě patří!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81128"/>
            <a:ext cx="14859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79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i="1" dirty="0" smtClean="0">
                <a:latin typeface="Algerian" pitchFamily="82" charset="0"/>
              </a:rPr>
              <a:t>Hudba a tanec</a:t>
            </a:r>
            <a:endParaRPr lang="cs-CZ" sz="2000" i="1" dirty="0">
              <a:latin typeface="Algerian" pitchFamily="82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532859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Hudba a pohyb (tanec) spolu souvisely od dávnověku.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Pohyb se ve společnosti hudby vyvíjel: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Balet</a:t>
            </a:r>
            <a:r>
              <a:rPr lang="cs-CZ" dirty="0" smtClean="0"/>
              <a:t> (od italského </a:t>
            </a:r>
            <a:r>
              <a:rPr lang="cs-CZ" dirty="0" err="1" smtClean="0"/>
              <a:t>ballare</a:t>
            </a:r>
            <a:r>
              <a:rPr lang="cs-CZ" dirty="0" smtClean="0"/>
              <a:t> – tančit)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Pantomima </a:t>
            </a:r>
            <a:r>
              <a:rPr lang="cs-CZ" dirty="0" smtClean="0"/>
              <a:t>(mluvené </a:t>
            </a:r>
            <a:r>
              <a:rPr lang="cs-CZ" dirty="0" smtClean="0"/>
              <a:t>slovo je nahrazeno </a:t>
            </a:r>
            <a:r>
              <a:rPr lang="cs-CZ" dirty="0" smtClean="0"/>
              <a:t>pohybem </a:t>
            </a:r>
            <a:r>
              <a:rPr lang="cs-CZ" dirty="0" smtClean="0"/>
              <a:t>– mimickým pohybem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i="1" dirty="0" smtClean="0"/>
              <a:t>Ukázku vtipného videa naleznete </a:t>
            </a:r>
            <a:r>
              <a:rPr lang="cs-CZ" i="1" dirty="0" smtClean="0">
                <a:hlinkClick r:id="rId2"/>
              </a:rPr>
              <a:t>ZDE</a:t>
            </a:r>
            <a:r>
              <a:rPr lang="cs-CZ" i="1" dirty="0" smtClean="0"/>
              <a:t>!</a:t>
            </a:r>
            <a:endParaRPr lang="cs-CZ" i="1" dirty="0" smtClean="0"/>
          </a:p>
        </p:txBody>
      </p:sp>
    </p:spTree>
    <p:extLst>
      <p:ext uri="{BB962C8B-B14F-4D97-AF65-F5344CB8AC3E}">
        <p14:creationId xmlns:p14="http://schemas.microsoft.com/office/powerpoint/2010/main" val="24773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i="1" dirty="0" smtClean="0">
                <a:latin typeface="Algerian" pitchFamily="82" charset="0"/>
              </a:rPr>
              <a:t>Hudba a tanec</a:t>
            </a:r>
            <a:endParaRPr lang="cs-CZ" sz="2000" i="1" dirty="0">
              <a:latin typeface="Algerian" pitchFamily="82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5328592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Balet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Podoba divadelní hry.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Děj se vyjadřuje tancem, někdy bývá doplněn pantomimou.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Vše je doprovázeno hudbou, která má stejně důležitou úlohu.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005064"/>
            <a:ext cx="2636912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0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i="1" dirty="0" smtClean="0">
                <a:latin typeface="Algerian" pitchFamily="82" charset="0"/>
              </a:rPr>
              <a:t>Hudba a tanec</a:t>
            </a:r>
            <a:endParaRPr lang="cs-CZ" sz="2000" i="1" dirty="0">
              <a:latin typeface="Algerian" pitchFamily="82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5328592"/>
          </a:xfrm>
        </p:spPr>
        <p:txBody>
          <a:bodyPr/>
          <a:lstStyle/>
          <a:p>
            <a:pPr marL="0" indent="0">
              <a:buNone/>
            </a:pPr>
            <a:r>
              <a:rPr lang="cs-CZ" b="1" i="1" dirty="0" smtClean="0"/>
              <a:t>Nejvýznamnější baletní skladatelé:</a:t>
            </a:r>
          </a:p>
          <a:p>
            <a:pPr marL="0" indent="0">
              <a:buNone/>
            </a:pPr>
            <a:r>
              <a:rPr lang="cs-CZ" b="1" dirty="0" smtClean="0">
                <a:hlinkClick r:id="rId2"/>
              </a:rPr>
              <a:t>Petr </a:t>
            </a:r>
            <a:r>
              <a:rPr lang="cs-CZ" b="1" dirty="0" err="1" smtClean="0">
                <a:hlinkClick r:id="rId2"/>
              </a:rPr>
              <a:t>Iljič</a:t>
            </a:r>
            <a:r>
              <a:rPr lang="cs-CZ" b="1" dirty="0" smtClean="0">
                <a:hlinkClick r:id="rId2"/>
              </a:rPr>
              <a:t> Čajkovskij </a:t>
            </a:r>
            <a:r>
              <a:rPr lang="cs-CZ" b="1" dirty="0" smtClean="0"/>
              <a:t>(1840 – 1893)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Ruský hudební skladatel.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Spojoval ruskou lidovou </a:t>
            </a:r>
            <a:r>
              <a:rPr lang="cs-CZ" dirty="0" smtClean="0"/>
              <a:t>hudbu</a:t>
            </a:r>
            <a:br>
              <a:rPr lang="cs-CZ" dirty="0" smtClean="0"/>
            </a:br>
            <a:r>
              <a:rPr lang="cs-CZ" dirty="0" smtClean="0"/>
              <a:t>s </a:t>
            </a:r>
            <a:r>
              <a:rPr lang="cs-CZ" dirty="0" smtClean="0"/>
              <a:t>evropskou vážnou hudbou</a:t>
            </a:r>
          </a:p>
          <a:p>
            <a:pPr>
              <a:buFont typeface="Wingdings" pitchFamily="2" charset="2"/>
              <a:buChar char="Ø"/>
            </a:pPr>
            <a:endParaRPr lang="cs-CZ" b="1" dirty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Dílo: </a:t>
            </a:r>
            <a:r>
              <a:rPr lang="cs-CZ" b="1" dirty="0" smtClean="0">
                <a:hlinkClick r:id="rId3"/>
              </a:rPr>
              <a:t>Labutí jezero</a:t>
            </a: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27" y="1052736"/>
            <a:ext cx="2568099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0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i="1" dirty="0" smtClean="0">
                <a:latin typeface="Algerian" pitchFamily="82" charset="0"/>
              </a:rPr>
              <a:t>Hudba a tanec</a:t>
            </a:r>
            <a:endParaRPr lang="cs-CZ" sz="2000" i="1" dirty="0">
              <a:latin typeface="Algerian" pitchFamily="82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5328592"/>
          </a:xfrm>
        </p:spPr>
        <p:txBody>
          <a:bodyPr/>
          <a:lstStyle/>
          <a:p>
            <a:pPr marL="0" indent="0">
              <a:buNone/>
            </a:pPr>
            <a:r>
              <a:rPr lang="cs-CZ" b="1" i="1" dirty="0" smtClean="0"/>
              <a:t>Nejvýznamnější baletní skladatelé:</a:t>
            </a:r>
          </a:p>
          <a:p>
            <a:pPr marL="0" indent="0">
              <a:buNone/>
            </a:pPr>
            <a:r>
              <a:rPr lang="cs-CZ" b="1" dirty="0" smtClean="0">
                <a:hlinkClick r:id="rId2"/>
              </a:rPr>
              <a:t>Sergej </a:t>
            </a:r>
            <a:r>
              <a:rPr lang="cs-CZ" b="1" dirty="0" err="1" smtClean="0">
                <a:hlinkClick r:id="rId2"/>
              </a:rPr>
              <a:t>Prokofjev</a:t>
            </a:r>
            <a:r>
              <a:rPr lang="cs-CZ" b="1" dirty="0" smtClean="0">
                <a:hlinkClick r:id="rId2"/>
              </a:rPr>
              <a:t> </a:t>
            </a:r>
            <a:r>
              <a:rPr lang="cs-CZ" b="1" dirty="0" smtClean="0"/>
              <a:t>(1891 – 1953</a:t>
            </a:r>
            <a:r>
              <a:rPr lang="cs-CZ" b="1" dirty="0" smtClean="0"/>
              <a:t>)</a:t>
            </a: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Ruský hudební </a:t>
            </a:r>
            <a:r>
              <a:rPr lang="cs-CZ" dirty="0" smtClean="0"/>
              <a:t>skladatel,</a:t>
            </a:r>
            <a:br>
              <a:rPr lang="cs-CZ" dirty="0" smtClean="0"/>
            </a:br>
            <a:r>
              <a:rPr lang="cs-CZ" dirty="0" smtClean="0"/>
              <a:t>pianista </a:t>
            </a:r>
            <a:r>
              <a:rPr lang="cs-CZ" dirty="0" smtClean="0"/>
              <a:t>a dirigent</a:t>
            </a:r>
            <a:r>
              <a:rPr lang="cs-CZ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cs-CZ" dirty="0"/>
          </a:p>
          <a:p>
            <a:pPr>
              <a:buFont typeface="Wingdings" pitchFamily="2" charset="2"/>
              <a:buChar char="Ø"/>
            </a:pPr>
            <a:endParaRPr lang="cs-CZ" dirty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Dílo: </a:t>
            </a:r>
            <a:r>
              <a:rPr lang="cs-CZ" dirty="0" smtClean="0">
                <a:hlinkClick r:id="rId3"/>
              </a:rPr>
              <a:t>„Tanec králů“</a:t>
            </a:r>
            <a:r>
              <a:rPr lang="cs-CZ" dirty="0" smtClean="0"/>
              <a:t> z baletu Romeo a Julie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700808"/>
            <a:ext cx="2606040" cy="281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0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i="1" dirty="0" smtClean="0">
                <a:latin typeface="Algerian" pitchFamily="82" charset="0"/>
              </a:rPr>
              <a:t>Hudba a tanec</a:t>
            </a:r>
            <a:endParaRPr lang="cs-CZ" sz="2000" i="1" dirty="0">
              <a:latin typeface="Algerian" pitchFamily="82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5328592"/>
          </a:xfrm>
        </p:spPr>
        <p:txBody>
          <a:bodyPr/>
          <a:lstStyle/>
          <a:p>
            <a:pPr marL="0" indent="0">
              <a:buNone/>
            </a:pPr>
            <a:r>
              <a:rPr lang="cs-CZ" b="1" i="1" dirty="0" smtClean="0"/>
              <a:t>Nejvýznamnější baletní skladatelé:</a:t>
            </a:r>
          </a:p>
          <a:p>
            <a:pPr marL="0" indent="0">
              <a:buNone/>
            </a:pPr>
            <a:r>
              <a:rPr lang="cs-CZ" b="1" dirty="0" smtClean="0">
                <a:hlinkClick r:id="rId2"/>
              </a:rPr>
              <a:t>Igor </a:t>
            </a:r>
            <a:r>
              <a:rPr lang="cs-CZ" b="1" dirty="0" err="1" smtClean="0">
                <a:hlinkClick r:id="rId2"/>
              </a:rPr>
              <a:t>Fjodorovič</a:t>
            </a:r>
            <a:r>
              <a:rPr lang="cs-CZ" b="1" dirty="0" smtClean="0">
                <a:hlinkClick r:id="rId2"/>
              </a:rPr>
              <a:t> </a:t>
            </a:r>
            <a:r>
              <a:rPr lang="cs-CZ" b="1" dirty="0" err="1" smtClean="0">
                <a:hlinkClick r:id="rId2"/>
              </a:rPr>
              <a:t>Stravinskij</a:t>
            </a:r>
            <a:r>
              <a:rPr lang="cs-CZ" b="1" dirty="0" smtClean="0">
                <a:hlinkClick r:id="rId2"/>
              </a:rPr>
              <a:t> </a:t>
            </a:r>
            <a:r>
              <a:rPr lang="cs-CZ" b="1" dirty="0" smtClean="0"/>
              <a:t>(1882 – 1971)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Ruský hudební skladatel 20. století.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Náměty hledal  ve starodávných svátcích, jimiž v dávnověku lidé vítali jaro.</a:t>
            </a:r>
            <a:endParaRPr lang="cs-CZ" dirty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Nejznámější díla:</a:t>
            </a:r>
            <a:br>
              <a:rPr lang="cs-CZ" dirty="0" smtClean="0"/>
            </a:br>
            <a:r>
              <a:rPr lang="cs-CZ" dirty="0" smtClean="0">
                <a:hlinkClick r:id="rId3"/>
              </a:rPr>
              <a:t>Svěcení jara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hlinkClick r:id="rId4"/>
              </a:rPr>
              <a:t>Petruška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hlinkClick r:id="rId5"/>
              </a:rPr>
              <a:t>Příběh vojáka</a:t>
            </a: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645024"/>
            <a:ext cx="1872208" cy="284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7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i="1" dirty="0" smtClean="0">
                <a:latin typeface="Algerian" pitchFamily="82" charset="0"/>
              </a:rPr>
              <a:t>Hudba a tanec</a:t>
            </a:r>
            <a:endParaRPr lang="cs-CZ" sz="2000" i="1" dirty="0">
              <a:latin typeface="Algerian" pitchFamily="82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5328592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Chcete se stát „baleťákem“?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Potřebujeme velký talent.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Bez obrovské píle by to nešlo.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S baletem se začíná ve </a:t>
            </a:r>
            <a:r>
              <a:rPr lang="cs-CZ" dirty="0" smtClean="0"/>
              <a:t>velice</a:t>
            </a:r>
            <a:br>
              <a:rPr lang="cs-CZ" dirty="0" smtClean="0"/>
            </a:br>
            <a:r>
              <a:rPr lang="cs-CZ" dirty="0" smtClean="0"/>
              <a:t>útlém </a:t>
            </a:r>
            <a:r>
              <a:rPr lang="cs-CZ" dirty="0" smtClean="0"/>
              <a:t>dětství.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Navštěvují se speciální taneční školy a konzervatoře.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189571"/>
            <a:ext cx="209320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53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i="1" dirty="0" smtClean="0">
                <a:latin typeface="Algerian" pitchFamily="82" charset="0"/>
              </a:rPr>
              <a:t>Hudba a tanec</a:t>
            </a:r>
            <a:endParaRPr lang="cs-CZ" sz="2000" i="1" dirty="0">
              <a:latin typeface="Algerian" pitchFamily="82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5328592"/>
          </a:xfrm>
        </p:spPr>
        <p:txBody>
          <a:bodyPr/>
          <a:lstStyle/>
          <a:p>
            <a:pPr marL="0" indent="0">
              <a:buNone/>
            </a:pPr>
            <a:r>
              <a:rPr lang="cs-CZ" b="1" u="sng" dirty="0" smtClean="0"/>
              <a:t>Čeští představitelé baletu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>
                <a:hlinkClick r:id="rId2"/>
              </a:rPr>
              <a:t>Jiří Kylián</a:t>
            </a:r>
            <a:r>
              <a:rPr lang="cs-CZ" dirty="0" smtClean="0">
                <a:hlinkClick r:id="rId2"/>
              </a:rPr>
              <a:t> </a:t>
            </a:r>
            <a:r>
              <a:rPr lang="cs-CZ" dirty="0" smtClean="0"/>
              <a:t>(1947</a:t>
            </a:r>
            <a:r>
              <a:rPr lang="cs-CZ" dirty="0" smtClean="0"/>
              <a:t>)</a:t>
            </a:r>
            <a:endParaRPr lang="cs-CZ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Vlastimil </a:t>
            </a:r>
            <a:r>
              <a:rPr lang="cs-CZ" b="1" dirty="0" err="1" smtClean="0"/>
              <a:t>Harapes</a:t>
            </a:r>
            <a:r>
              <a:rPr lang="cs-CZ" b="1" dirty="0" smtClean="0"/>
              <a:t> </a:t>
            </a:r>
            <a:r>
              <a:rPr lang="cs-CZ" dirty="0" smtClean="0"/>
              <a:t>(1946)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1" y="2564904"/>
            <a:ext cx="2687737" cy="355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0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661</TotalTime>
  <Words>510</Words>
  <Application>Microsoft Office PowerPoint</Application>
  <PresentationFormat>Předvádění na obrazovce (4:3)</PresentationFormat>
  <Paragraphs>88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Cesta</vt:lpstr>
      <vt:lpstr>Prezentace aplikace PowerPoint</vt:lpstr>
      <vt:lpstr>Hudba a tanec</vt:lpstr>
      <vt:lpstr>Hudba a tanec</vt:lpstr>
      <vt:lpstr>Hudba a tanec</vt:lpstr>
      <vt:lpstr>Hudba a tanec</vt:lpstr>
      <vt:lpstr>Hudba a tanec</vt:lpstr>
      <vt:lpstr>Hudba a tanec</vt:lpstr>
      <vt:lpstr>Hudba a tanec</vt:lpstr>
      <vt:lpstr>Hudba a tanec</vt:lpstr>
      <vt:lpstr>Zdroje: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</dc:creator>
  <cp:lastModifiedBy>Čenda</cp:lastModifiedBy>
  <cp:revision>187</cp:revision>
  <dcterms:created xsi:type="dcterms:W3CDTF">2013-09-12T16:15:38Z</dcterms:created>
  <dcterms:modified xsi:type="dcterms:W3CDTF">2014-07-30T20:25:53Z</dcterms:modified>
</cp:coreProperties>
</file>