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youtube.com/watch?v=Q8whYzykFb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1a6egXPqgA" TargetMode="External"/><Relationship Id="rId2" Type="http://schemas.openxmlformats.org/officeDocument/2006/relationships/hyperlink" Target="http://cs.wikipedia.org/wiki/Zden%C4%9Bk_Fibic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www.youtube.com/watch?v=tBF0HBgAoM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py.cz/" TargetMode="External"/><Relationship Id="rId2" Type="http://schemas.openxmlformats.org/officeDocument/2006/relationships/hyperlink" Target="http://cs.wikipedia.org/wiki/Josef_Suk_star%C5%A1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q6iL5Fwp9Q" TargetMode="External"/><Relationship Id="rId2" Type="http://schemas.openxmlformats.org/officeDocument/2006/relationships/hyperlink" Target="http://www.youtube.com/watch?v=T8FHcALy9h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Josef_Suk_mlad%C5%A1%C3%AD" TargetMode="External"/><Relationship Id="rId5" Type="http://schemas.openxmlformats.org/officeDocument/2006/relationships/hyperlink" Target="http://www.youtube.com/watch?v=Ld4BBPeqynA" TargetMode="External"/><Relationship Id="rId4" Type="http://schemas.openxmlformats.org/officeDocument/2006/relationships/hyperlink" Target="http://www.youtube.com/watch?v=Z_lNZ34IUMY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T8FHcALy9hI" TargetMode="External"/><Relationship Id="rId13" Type="http://schemas.openxmlformats.org/officeDocument/2006/relationships/hyperlink" Target="http://cs.wikipedia.org/wiki/Josef_Suk_star%C5%A1%C3%AD" TargetMode="External"/><Relationship Id="rId3" Type="http://schemas.openxmlformats.org/officeDocument/2006/relationships/hyperlink" Target="http://commons.wikimedia.org/wiki/File:ZFibich.jpg" TargetMode="External"/><Relationship Id="rId7" Type="http://schemas.openxmlformats.org/officeDocument/2006/relationships/hyperlink" Target="https://www.youtube.com/watch?v=tBF0HBgAoMk" TargetMode="External"/><Relationship Id="rId12" Type="http://schemas.openxmlformats.org/officeDocument/2006/relationships/hyperlink" Target="http://cs.wikipedia.org/wiki/Zden%C4%9Bk_Fibich" TargetMode="External"/><Relationship Id="rId2" Type="http://schemas.openxmlformats.org/officeDocument/2006/relationships/hyperlink" Target="http://commons.wikimedia.org/wiki/File:Georg_Bend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1a6egXPqgA" TargetMode="External"/><Relationship Id="rId11" Type="http://schemas.openxmlformats.org/officeDocument/2006/relationships/hyperlink" Target="https://www.youtube.com/watch?v=Ld4BBPeqynA" TargetMode="External"/><Relationship Id="rId5" Type="http://schemas.openxmlformats.org/officeDocument/2006/relationships/hyperlink" Target="https://www.youtube.com/watch?v=Q8whYzykFbc" TargetMode="External"/><Relationship Id="rId10" Type="http://schemas.openxmlformats.org/officeDocument/2006/relationships/hyperlink" Target="https://www.youtube.com/watch?v=Z_lNZ34IUMY" TargetMode="External"/><Relationship Id="rId4" Type="http://schemas.openxmlformats.org/officeDocument/2006/relationships/hyperlink" Target="http://commons.wikimedia.org/wiki/File:Josef_Suk(1).jpg" TargetMode="External"/><Relationship Id="rId9" Type="http://schemas.openxmlformats.org/officeDocument/2006/relationships/hyperlink" Target="https://www.youtube.com/watch?v=pq6iL5Fwp9Q" TargetMode="External"/><Relationship Id="rId14" Type="http://schemas.openxmlformats.org/officeDocument/2006/relationships/hyperlink" Target="http://cs.wikipedia.org/wiki/Josef_Suk_mlad%C5%A1%C3%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556792"/>
            <a:ext cx="5472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ZŠ a MŠ Brno, Křenová 21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CZ.1.07/1.4.00/21.3691, Dobrá šance pro děti</a:t>
            </a:r>
          </a:p>
          <a:p>
            <a:pPr algn="ctr"/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2627784" y="5661248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materiál byl vytvořen v rámci projektu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Inovace ve vzdělávání na naší škole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rámci OP Vzdělávání pro konkurenceschopnost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7089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339752" y="2276872"/>
            <a:ext cx="66492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Umění a kultura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Předmět: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Hudb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a slovo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Označení: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VY_32_Inovace_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Li22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Ověřeno (datum, třída, vyučující): 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27. 5.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2014,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A, 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Stručná anotace: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Určeno žákům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Seznámení se s hudebním pojmem melodram. Významnými autory Benda, Fibich, Suk. Ukázky melodramu.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Pomůcky: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Počítač připojený k internetu, projektor.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Hudba a slovo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Hudba </a:t>
            </a:r>
            <a:r>
              <a:rPr lang="cs-CZ" dirty="0" smtClean="0"/>
              <a:t>se odedávna spojuje nejen s pohybem,</a:t>
            </a:r>
          </a:p>
          <a:p>
            <a:pPr marL="0" indent="0" algn="ctr">
              <a:buNone/>
            </a:pPr>
            <a:r>
              <a:rPr lang="cs-CZ" dirty="0" smtClean="0"/>
              <a:t>ale především se slovem.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Vždyť většina hudby je opatřena nějakým textem.</a:t>
            </a:r>
          </a:p>
          <a:p>
            <a:pPr marL="0" indent="0" algn="ctr">
              <a:buNone/>
            </a:pPr>
            <a:r>
              <a:rPr lang="cs-CZ" dirty="0" smtClean="0"/>
              <a:t>Slovo a text jsou stejně významné jako hudba sama.</a:t>
            </a:r>
            <a:endParaRPr lang="cs-CZ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632" y="4005064"/>
            <a:ext cx="1872208" cy="234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Čenda\AppData\Local\Microsoft\Windows\Temporary Internet Files\Low\Content.IE5\RQ9PPGGR\MC90044179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0359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7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Hudba a slovo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Melodram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Jde o velmi osobité spojení hudby a slova.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Vznikl asi v 18. století.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  <a:p>
            <a:pPr marL="0" indent="0">
              <a:buNone/>
            </a:pPr>
            <a:r>
              <a:rPr lang="cs-CZ" b="1" i="1" dirty="0" smtClean="0"/>
              <a:t>Jiří Antonín Benda</a:t>
            </a:r>
            <a:r>
              <a:rPr lang="cs-CZ" dirty="0" smtClean="0"/>
              <a:t> (1722 – 1795)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Nenechával zaznít hudbu </a:t>
            </a:r>
            <a:r>
              <a:rPr lang="cs-CZ" dirty="0" smtClean="0"/>
              <a:t>současně</a:t>
            </a:r>
            <a:br>
              <a:rPr lang="cs-CZ" dirty="0" smtClean="0"/>
            </a:br>
            <a:r>
              <a:rPr lang="cs-CZ" dirty="0" smtClean="0"/>
              <a:t>se </a:t>
            </a:r>
            <a:r>
              <a:rPr lang="cs-CZ" dirty="0" smtClean="0"/>
              <a:t>slovem; slova herců </a:t>
            </a:r>
            <a:r>
              <a:rPr lang="cs-CZ" dirty="0" smtClean="0"/>
              <a:t>střídal</a:t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 smtClean="0"/>
              <a:t>mezihrami orchestru.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Poslechněme si ukázku scénického melodramu</a:t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Ariadna na Naxu.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5" y="2027867"/>
            <a:ext cx="2232248" cy="295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Hudba a slovo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Moderní řešení přineslo 19. století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Začaly se komponovat melodramy spojující současně slovo i hudbu.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Melodramy mají</a:t>
            </a:r>
            <a:br>
              <a:rPr lang="cs-CZ" dirty="0" smtClean="0"/>
            </a:br>
            <a:r>
              <a:rPr lang="cs-CZ" dirty="0" smtClean="0"/>
              <a:t>podobu koncertní (klavír a recitace)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nebo podobu scénickou (velká celovečerní dramata doprovázená orchestrem)</a:t>
            </a:r>
          </a:p>
        </p:txBody>
      </p:sp>
    </p:spTree>
    <p:extLst>
      <p:ext uri="{BB962C8B-B14F-4D97-AF65-F5344CB8AC3E}">
        <p14:creationId xmlns:p14="http://schemas.microsoft.com/office/powerpoint/2010/main" val="32102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Hudba a slovo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hlinkClick r:id="rId2"/>
              </a:rPr>
              <a:t>Zdeněk Fibich</a:t>
            </a:r>
            <a:r>
              <a:rPr lang="cs-CZ" dirty="0" smtClean="0"/>
              <a:t> (1850 – 1900)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Za svého života byl uznávaným autorem.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Byl současníkem Antonína Dvořáka.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Působil jako kapelník </a:t>
            </a:r>
            <a:r>
              <a:rPr lang="cs-CZ" dirty="0" err="1" smtClean="0"/>
              <a:t>Prozatimního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divadla </a:t>
            </a:r>
            <a:r>
              <a:rPr lang="cs-CZ" dirty="0" smtClean="0"/>
              <a:t>v Praze a později </a:t>
            </a:r>
            <a:r>
              <a:rPr lang="cs-CZ" dirty="0" smtClean="0"/>
              <a:t>jako</a:t>
            </a:r>
            <a:br>
              <a:rPr lang="cs-CZ" dirty="0" smtClean="0"/>
            </a:br>
            <a:r>
              <a:rPr lang="cs-CZ" dirty="0" smtClean="0"/>
              <a:t>dramaturg </a:t>
            </a:r>
            <a:r>
              <a:rPr lang="cs-CZ" dirty="0" smtClean="0"/>
              <a:t>Národního divadla.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Za svůj krátký život vytvořil mnoho zajímavých děl: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trojice skladeb </a:t>
            </a:r>
            <a:r>
              <a:rPr lang="cs-CZ" dirty="0" err="1" smtClean="0"/>
              <a:t>Hippodamie</a:t>
            </a:r>
            <a:r>
              <a:rPr lang="cs-CZ" dirty="0" smtClean="0"/>
              <a:t>,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opera Nevěsta messinská,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opera Bouře a Šárka,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část symfonické básně </a:t>
            </a:r>
            <a:r>
              <a:rPr lang="cs-CZ" dirty="0" smtClean="0">
                <a:hlinkClick r:id="rId3"/>
              </a:rPr>
              <a:t>Poem</a:t>
            </a:r>
            <a:r>
              <a:rPr lang="cs-CZ" dirty="0"/>
              <a:t>,</a:t>
            </a: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>
                <a:hlinkClick r:id="rId4"/>
              </a:rPr>
              <a:t>Štědrý den</a:t>
            </a:r>
            <a:r>
              <a:rPr lang="cs-CZ" dirty="0" smtClean="0"/>
              <a:t> a Vodník (předlohou se stala Kytice)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764704"/>
            <a:ext cx="1926915" cy="274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Hudba a slovo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hlinkClick r:id="rId2"/>
              </a:rPr>
              <a:t>Josef Suk</a:t>
            </a:r>
            <a:r>
              <a:rPr lang="cs-CZ" dirty="0" smtClean="0"/>
              <a:t> (1874 – 1935)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Jeho otec byl učitel v </a:t>
            </a:r>
            <a:r>
              <a:rPr lang="cs-CZ" dirty="0" smtClean="0">
                <a:hlinkClick r:id="rId3"/>
              </a:rPr>
              <a:t>Křečovicích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na </a:t>
            </a:r>
            <a:r>
              <a:rPr lang="cs-CZ" dirty="0" smtClean="0"/>
              <a:t>Sedlčansku.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Už jako malý hrál na housle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 jeho dětství pochází první skladby.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Byl přijat na pražskou konzervatoř.</a:t>
            </a:r>
            <a:br>
              <a:rPr lang="cs-CZ" dirty="0" smtClean="0"/>
            </a:br>
            <a:r>
              <a:rPr lang="cs-CZ" dirty="0" smtClean="0"/>
              <a:t>Učil jel Antonín Dvořák.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Jako houslista byl členem slavného Českého kvarteta,</a:t>
            </a:r>
            <a:br>
              <a:rPr lang="cs-CZ" dirty="0" smtClean="0"/>
            </a:br>
            <a:r>
              <a:rPr lang="cs-CZ" dirty="0" smtClean="0"/>
              <a:t>s nímž procestoval celý svět.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 době studií se oženil s dcerou A. Dvořáka Otylkou. Avšak v roce 1905 ovdověl.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 smrti A. Dvořáka (1904) se stal jeho nástupcem</a:t>
            </a:r>
            <a:br>
              <a:rPr lang="cs-CZ" dirty="0" smtClean="0"/>
            </a:br>
            <a:r>
              <a:rPr lang="cs-CZ" dirty="0" smtClean="0"/>
              <a:t>ve vyučování skladby na pražské konzervatoři.</a:t>
            </a:r>
            <a:endParaRPr lang="cs-CZ" dirty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792817"/>
            <a:ext cx="2029555" cy="30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2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Hudba a slovo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Sukovy skladby jsou nesmírně melodické, dokonale napsané jak pro orchestr, tak i pro jiná obsazení.</a:t>
            </a:r>
          </a:p>
          <a:p>
            <a:pPr marL="0" indent="0">
              <a:buNone/>
            </a:pPr>
            <a:r>
              <a:rPr lang="cs-CZ" b="1" dirty="0" smtClean="0"/>
              <a:t>Tvorba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>
                <a:hlinkClick r:id="rId2"/>
              </a:rPr>
              <a:t>Serenáda pro smyčce</a:t>
            </a:r>
            <a:r>
              <a:rPr lang="cs-CZ" dirty="0" smtClean="0"/>
              <a:t> (napsal ji v 18 letech)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>
                <a:hlinkClick r:id="rId3"/>
              </a:rPr>
              <a:t>Pohádka o Radúzi a Mahuleně</a:t>
            </a:r>
            <a:r>
              <a:rPr lang="cs-CZ" dirty="0" smtClean="0"/>
              <a:t> (napsal ji ve 23 letech)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>
                <a:hlinkClick r:id="rId4"/>
              </a:rPr>
              <a:t>V nový život</a:t>
            </a:r>
            <a:r>
              <a:rPr lang="cs-CZ" dirty="0" smtClean="0"/>
              <a:t> (pochod hraný dechovou hudbou)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Smuteční symfonie </a:t>
            </a:r>
            <a:r>
              <a:rPr lang="cs-CZ" dirty="0" err="1" smtClean="0">
                <a:hlinkClick r:id="rId5"/>
              </a:rPr>
              <a:t>Asrael</a:t>
            </a:r>
            <a:r>
              <a:rPr lang="cs-CZ" dirty="0" smtClean="0"/>
              <a:t> (napsaná na paměť A. Dvořáka a Otylky)</a:t>
            </a:r>
          </a:p>
          <a:p>
            <a:pPr>
              <a:buFont typeface="Courier New" pitchFamily="49" charset="0"/>
              <a:buChar char="o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Jde o uznávaného autora. K popularitě přispíval i jeho vnuk (a pravnuk A. Dvořáka), houslista </a:t>
            </a:r>
            <a:r>
              <a:rPr lang="cs-CZ" dirty="0" smtClean="0">
                <a:hlinkClick r:id="rId6"/>
              </a:rPr>
              <a:t>Josef Suk</a:t>
            </a:r>
            <a:r>
              <a:rPr lang="cs-CZ" dirty="0" smtClean="0"/>
              <a:t> (2011).</a:t>
            </a:r>
          </a:p>
          <a:p>
            <a:pPr>
              <a:buFont typeface="Wingdings" pitchFamily="2" charset="2"/>
              <a:buChar char="ü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83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507288" cy="5544616"/>
          </a:xfrm>
        </p:spPr>
        <p:txBody>
          <a:bodyPr>
            <a:normAutofit fontScale="70000" lnSpcReduction="20000"/>
          </a:bodyPr>
          <a:lstStyle/>
          <a:p>
            <a:pPr marL="395478" indent="-285750">
              <a:buFontTx/>
              <a:buChar char="-"/>
            </a:pPr>
            <a:r>
              <a:rPr lang="cs-CZ" sz="1800" dirty="0" smtClean="0"/>
              <a:t>CHARALAMBIDIS</a:t>
            </a:r>
            <a:r>
              <a:rPr lang="cs-CZ" sz="1800" dirty="0"/>
              <a:t>, Alexandros. </a:t>
            </a:r>
            <a:r>
              <a:rPr lang="cs-CZ" sz="1800" i="1" dirty="0"/>
              <a:t>Hudební výchova pro </a:t>
            </a:r>
            <a:r>
              <a:rPr lang="cs-CZ" sz="1800" i="1" dirty="0" smtClean="0"/>
              <a:t>6. </a:t>
            </a:r>
            <a:r>
              <a:rPr lang="cs-CZ" sz="1800" i="1" dirty="0"/>
              <a:t>ročník základní </a:t>
            </a:r>
            <a:r>
              <a:rPr lang="cs-CZ" sz="1800" i="1" dirty="0" smtClean="0"/>
              <a:t>školy</a:t>
            </a:r>
            <a:r>
              <a:rPr lang="cs-CZ" sz="1800" dirty="0" smtClean="0"/>
              <a:t>.</a:t>
            </a:r>
            <a:br>
              <a:rPr lang="cs-CZ" sz="1800" dirty="0" smtClean="0"/>
            </a:br>
            <a:r>
              <a:rPr lang="cs-CZ" sz="1800" dirty="0" smtClean="0"/>
              <a:t>1</a:t>
            </a:r>
            <a:r>
              <a:rPr lang="cs-CZ" sz="1800" dirty="0"/>
              <a:t>. vyd. Praha: SPN - pedagogické nakladatelství, </a:t>
            </a:r>
            <a:r>
              <a:rPr lang="cs-CZ" sz="1800" dirty="0" smtClean="0"/>
              <a:t>2003, </a:t>
            </a:r>
            <a:r>
              <a:rPr lang="cs-CZ" sz="1800" dirty="0" smtClean="0"/>
              <a:t>128 </a:t>
            </a:r>
            <a:r>
              <a:rPr lang="cs-CZ" sz="1800" dirty="0"/>
              <a:t>s. ISBN </a:t>
            </a:r>
            <a:r>
              <a:rPr lang="cs-CZ" sz="1800" dirty="0" smtClean="0"/>
              <a:t>80-7235-052-8.</a:t>
            </a:r>
          </a:p>
          <a:p>
            <a:pPr marL="395478" indent="-285750">
              <a:buFontTx/>
              <a:buChar char="-"/>
            </a:pPr>
            <a:r>
              <a:rPr lang="cs-CZ" sz="1800" dirty="0" smtClean="0"/>
              <a:t>Majitelem </a:t>
            </a:r>
            <a:r>
              <a:rPr lang="cs-CZ" sz="1800" dirty="0"/>
              <a:t>práv k obrázkům je </a:t>
            </a:r>
            <a:r>
              <a:rPr lang="cs-CZ" sz="1800" dirty="0" smtClean="0"/>
              <a:t>Microsoft. Dostupný </a:t>
            </a:r>
            <a:r>
              <a:rPr lang="cs-CZ" sz="1800" dirty="0"/>
              <a:t>pod licencí Microsoft Office 2003 (viz &lt;http://explore.live.com/microsoft-servi </a:t>
            </a:r>
            <a:r>
              <a:rPr lang="cs-CZ" sz="1800" dirty="0" smtClean="0"/>
              <a:t>...</a:t>
            </a:r>
            <a:r>
              <a:rPr lang="cs-CZ" sz="1800" dirty="0" err="1" smtClean="0"/>
              <a:t>cz&amp;CTT</a:t>
            </a:r>
            <a:r>
              <a:rPr lang="cs-CZ" sz="1800" dirty="0" smtClean="0"/>
              <a:t>=114</a:t>
            </a:r>
            <a:r>
              <a:rPr lang="cs-CZ" sz="1800" dirty="0"/>
              <a:t>&gt;) na WWW: &lt;http://office.microsoft.com/</a:t>
            </a:r>
            <a:r>
              <a:rPr lang="cs-CZ" sz="1800" dirty="0" err="1"/>
              <a:t>cs-cz</a:t>
            </a:r>
            <a:r>
              <a:rPr lang="cs-CZ" sz="1800" dirty="0"/>
              <a:t>/</a:t>
            </a:r>
            <a:r>
              <a:rPr lang="cs-CZ" sz="1800" dirty="0" err="1"/>
              <a:t>images</a:t>
            </a:r>
            <a:r>
              <a:rPr lang="cs-CZ" sz="1800" dirty="0" smtClean="0"/>
              <a:t>/&gt;.; 20. 5. 2014</a:t>
            </a:r>
          </a:p>
          <a:p>
            <a:pPr marL="395478" indent="-285750">
              <a:buFontTx/>
              <a:buChar char="-"/>
            </a:pPr>
            <a:r>
              <a:rPr lang="en-US" sz="1800" dirty="0" smtClean="0"/>
              <a:t>„Georg Benda“ od </a:t>
            </a:r>
            <a:r>
              <a:rPr lang="en-US" sz="1800" dirty="0" err="1" smtClean="0"/>
              <a:t>neznámý</a:t>
            </a:r>
            <a:r>
              <a:rPr lang="en-US" sz="1800" dirty="0" smtClean="0"/>
              <a:t> – http://www.portrait.kaar.at/Musikgeschichte%2018.Jhd/image74.html. </a:t>
            </a:r>
            <a:r>
              <a:rPr lang="en-US" sz="1800" dirty="0" err="1" smtClean="0"/>
              <a:t>Licencováno</a:t>
            </a:r>
            <a:r>
              <a:rPr lang="en-US" sz="1800" dirty="0" smtClean="0"/>
              <a:t> pod Public domain via Wikimedia Commons - </a:t>
            </a:r>
            <a:r>
              <a:rPr lang="en-US" sz="1800" dirty="0" smtClean="0">
                <a:hlinkClick r:id="rId2"/>
              </a:rPr>
              <a:t>http://commons.wikimedia.org/wiki/File:Georg_Benda.jpg#mediaviewer/Soubor:Georg_Benda.jpg</a:t>
            </a:r>
            <a:r>
              <a:rPr lang="cs-CZ" sz="1800" dirty="0"/>
              <a:t>; 20. 5. 2014</a:t>
            </a:r>
            <a:endParaRPr lang="cs-CZ" sz="1800" dirty="0" smtClean="0"/>
          </a:p>
          <a:p>
            <a:pPr marL="395478" indent="-285750">
              <a:buFontTx/>
              <a:buChar char="-"/>
            </a:pPr>
            <a:r>
              <a:rPr lang="en-US" sz="1800" dirty="0" smtClean="0"/>
              <a:t>„</a:t>
            </a:r>
            <a:r>
              <a:rPr lang="en-US" sz="1800" dirty="0" err="1"/>
              <a:t>ZFibich</a:t>
            </a:r>
            <a:r>
              <a:rPr lang="en-US" sz="1800" dirty="0"/>
              <a:t>“. </a:t>
            </a:r>
            <a:r>
              <a:rPr lang="en-US" sz="1800" dirty="0" err="1"/>
              <a:t>Licencováno</a:t>
            </a:r>
            <a:r>
              <a:rPr lang="en-US" sz="1800" dirty="0"/>
              <a:t> pod Public domain via Wikimedia Commons -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commons.wikimedia.org/wiki/File:ZFibich.jpg#mediaviewer/Soubor:ZFibich.jpg</a:t>
            </a:r>
            <a:r>
              <a:rPr lang="cs-CZ" sz="1800" dirty="0"/>
              <a:t>; 20. 5. 2014</a:t>
            </a:r>
            <a:endParaRPr lang="cs-CZ" sz="1800" dirty="0" smtClean="0"/>
          </a:p>
          <a:p>
            <a:pPr marL="395478" indent="-285750">
              <a:buFontTx/>
              <a:buChar char="-"/>
            </a:pPr>
            <a:r>
              <a:rPr lang="cs-CZ" sz="1800" dirty="0"/>
              <a:t>„Josef Suk(1)“ od neznámý – http://www.cojeco.cz/</a:t>
            </a:r>
            <a:r>
              <a:rPr lang="cs-CZ" sz="1800" dirty="0" err="1"/>
              <a:t>index.php?s_term</a:t>
            </a:r>
            <a:r>
              <a:rPr lang="cs-CZ" sz="1800" dirty="0"/>
              <a:t>=&amp;</a:t>
            </a:r>
            <a:r>
              <a:rPr lang="cs-CZ" sz="1800" dirty="0" err="1"/>
              <a:t>s_lang</a:t>
            </a:r>
            <a:r>
              <a:rPr lang="cs-CZ" sz="1800" dirty="0"/>
              <a:t>=2&amp;detail=1&amp;id_desc=92385. Licencováno pod Public </a:t>
            </a:r>
            <a:r>
              <a:rPr lang="cs-CZ" sz="1800" dirty="0" err="1"/>
              <a:t>domain</a:t>
            </a:r>
            <a:r>
              <a:rPr lang="cs-CZ" sz="1800" dirty="0"/>
              <a:t> via </a:t>
            </a:r>
            <a:r>
              <a:rPr lang="cs-CZ" sz="1800" dirty="0" err="1"/>
              <a:t>Wikimedia</a:t>
            </a:r>
            <a:r>
              <a:rPr lang="cs-CZ" sz="1800" dirty="0"/>
              <a:t> </a:t>
            </a:r>
            <a:r>
              <a:rPr lang="cs-CZ" sz="1800" dirty="0" err="1"/>
              <a:t>Commons</a:t>
            </a:r>
            <a:r>
              <a:rPr lang="cs-CZ" sz="1800" dirty="0"/>
              <a:t> - </a:t>
            </a:r>
            <a:r>
              <a:rPr lang="cs-CZ" sz="1800" dirty="0">
                <a:hlinkClick r:id="rId4"/>
              </a:rPr>
              <a:t>http://commons.wikimedia.org/wiki/File:Josef_Suk(1).jpg#mediaviewer/Soubor:Josef_Suk(1).</a:t>
            </a:r>
            <a:r>
              <a:rPr lang="cs-CZ" sz="1800" dirty="0" err="1" smtClean="0">
                <a:hlinkClick r:id="rId4"/>
              </a:rPr>
              <a:t>jpg</a:t>
            </a:r>
            <a:r>
              <a:rPr lang="cs-CZ" sz="1800" dirty="0"/>
              <a:t>; 20. 5. 2014</a:t>
            </a:r>
            <a:endParaRPr lang="cs-CZ" sz="1800" dirty="0" smtClean="0"/>
          </a:p>
          <a:p>
            <a:pPr marL="395478" indent="-285750">
              <a:buFontTx/>
              <a:buChar char="-"/>
            </a:pPr>
            <a:r>
              <a:rPr lang="cs-CZ" sz="1800" dirty="0">
                <a:hlinkClick r:id="rId5"/>
              </a:rPr>
              <a:t>https://</a:t>
            </a:r>
            <a:r>
              <a:rPr lang="cs-CZ" sz="1800" dirty="0" smtClean="0">
                <a:hlinkClick r:id="rId5"/>
              </a:rPr>
              <a:t>www.youtube.com/</a:t>
            </a:r>
            <a:r>
              <a:rPr lang="cs-CZ" sz="1800" dirty="0" err="1" smtClean="0">
                <a:hlinkClick r:id="rId5"/>
              </a:rPr>
              <a:t>watch?v</a:t>
            </a:r>
            <a:r>
              <a:rPr lang="cs-CZ" sz="1800" dirty="0" smtClean="0">
                <a:hlinkClick r:id="rId5"/>
              </a:rPr>
              <a:t>=Q8whYzykFbc</a:t>
            </a:r>
            <a:r>
              <a:rPr lang="cs-CZ" sz="1800" dirty="0"/>
              <a:t>; 20. 5. 2014</a:t>
            </a:r>
            <a:endParaRPr lang="cs-CZ" sz="1800" dirty="0" smtClean="0"/>
          </a:p>
          <a:p>
            <a:pPr marL="395478" indent="-285750">
              <a:buFontTx/>
              <a:buChar char="-"/>
            </a:pPr>
            <a:r>
              <a:rPr lang="cs-CZ" sz="1800" dirty="0">
                <a:hlinkClick r:id="rId6"/>
              </a:rPr>
              <a:t>https://</a:t>
            </a:r>
            <a:r>
              <a:rPr lang="cs-CZ" sz="1800" dirty="0" smtClean="0">
                <a:hlinkClick r:id="rId6"/>
              </a:rPr>
              <a:t>www.youtube.com/</a:t>
            </a:r>
            <a:r>
              <a:rPr lang="cs-CZ" sz="1800" dirty="0" err="1" smtClean="0">
                <a:hlinkClick r:id="rId6"/>
              </a:rPr>
              <a:t>watch?v</a:t>
            </a:r>
            <a:r>
              <a:rPr lang="cs-CZ" sz="1800" dirty="0" smtClean="0">
                <a:hlinkClick r:id="rId6"/>
              </a:rPr>
              <a:t>=t1a6egXPqgA</a:t>
            </a:r>
            <a:r>
              <a:rPr lang="cs-CZ" sz="1800" dirty="0"/>
              <a:t>; 20. 5. 2014</a:t>
            </a:r>
            <a:endParaRPr lang="cs-CZ" sz="1800" dirty="0" smtClean="0"/>
          </a:p>
          <a:p>
            <a:pPr marL="395478" indent="-285750">
              <a:buFontTx/>
              <a:buChar char="-"/>
            </a:pPr>
            <a:r>
              <a:rPr lang="cs-CZ" sz="1800" dirty="0">
                <a:hlinkClick r:id="rId7"/>
              </a:rPr>
              <a:t>https://</a:t>
            </a:r>
            <a:r>
              <a:rPr lang="cs-CZ" sz="1800" dirty="0" smtClean="0">
                <a:hlinkClick r:id="rId7"/>
              </a:rPr>
              <a:t>www.youtube.com/</a:t>
            </a:r>
            <a:r>
              <a:rPr lang="cs-CZ" sz="1800" dirty="0" err="1" smtClean="0">
                <a:hlinkClick r:id="rId7"/>
              </a:rPr>
              <a:t>watch?v</a:t>
            </a:r>
            <a:r>
              <a:rPr lang="cs-CZ" sz="1800" dirty="0" smtClean="0">
                <a:hlinkClick r:id="rId7"/>
              </a:rPr>
              <a:t>=tBF0HBgAoMk</a:t>
            </a:r>
            <a:r>
              <a:rPr lang="cs-CZ" sz="1800" dirty="0"/>
              <a:t>; 20. 5. 2014</a:t>
            </a:r>
            <a:endParaRPr lang="cs-CZ" sz="1800" dirty="0" smtClean="0"/>
          </a:p>
          <a:p>
            <a:pPr marL="395478" indent="-285750">
              <a:buFontTx/>
              <a:buChar char="-"/>
            </a:pPr>
            <a:r>
              <a:rPr lang="cs-CZ" sz="1800" dirty="0">
                <a:hlinkClick r:id="rId8"/>
              </a:rPr>
              <a:t>https://</a:t>
            </a:r>
            <a:r>
              <a:rPr lang="cs-CZ" sz="1800" dirty="0" smtClean="0">
                <a:hlinkClick r:id="rId8"/>
              </a:rPr>
              <a:t>www.youtube.com/</a:t>
            </a:r>
            <a:r>
              <a:rPr lang="cs-CZ" sz="1800" dirty="0" err="1" smtClean="0">
                <a:hlinkClick r:id="rId8"/>
              </a:rPr>
              <a:t>watch?v</a:t>
            </a:r>
            <a:r>
              <a:rPr lang="cs-CZ" sz="1800" dirty="0" smtClean="0">
                <a:hlinkClick r:id="rId8"/>
              </a:rPr>
              <a:t>=T8FHcALy9hI</a:t>
            </a:r>
            <a:r>
              <a:rPr lang="cs-CZ" sz="1800" dirty="0"/>
              <a:t>; 20. 5. 2014</a:t>
            </a:r>
            <a:endParaRPr lang="cs-CZ" sz="1800" dirty="0" smtClean="0"/>
          </a:p>
          <a:p>
            <a:pPr marL="395478" indent="-285750">
              <a:buFontTx/>
              <a:buChar char="-"/>
            </a:pPr>
            <a:r>
              <a:rPr lang="cs-CZ" sz="1800" dirty="0">
                <a:hlinkClick r:id="rId9"/>
              </a:rPr>
              <a:t>https://</a:t>
            </a:r>
            <a:r>
              <a:rPr lang="cs-CZ" sz="1800" dirty="0" smtClean="0">
                <a:hlinkClick r:id="rId9"/>
              </a:rPr>
              <a:t>www.youtube.com/</a:t>
            </a:r>
            <a:r>
              <a:rPr lang="cs-CZ" sz="1800" dirty="0" err="1" smtClean="0">
                <a:hlinkClick r:id="rId9"/>
              </a:rPr>
              <a:t>watch?v</a:t>
            </a:r>
            <a:r>
              <a:rPr lang="cs-CZ" sz="1800" dirty="0" smtClean="0">
                <a:hlinkClick r:id="rId9"/>
              </a:rPr>
              <a:t>=pq6iL5Fwp9Q</a:t>
            </a:r>
            <a:r>
              <a:rPr lang="cs-CZ" sz="1800" dirty="0"/>
              <a:t>; 20. 5. 2014</a:t>
            </a:r>
            <a:endParaRPr lang="cs-CZ" sz="1800" dirty="0" smtClean="0"/>
          </a:p>
          <a:p>
            <a:pPr marL="395478" indent="-285750">
              <a:buFontTx/>
              <a:buChar char="-"/>
            </a:pPr>
            <a:r>
              <a:rPr lang="cs-CZ" sz="1800" dirty="0">
                <a:hlinkClick r:id="rId10"/>
              </a:rPr>
              <a:t>https://</a:t>
            </a:r>
            <a:r>
              <a:rPr lang="cs-CZ" sz="1800" dirty="0" smtClean="0">
                <a:hlinkClick r:id="rId10"/>
              </a:rPr>
              <a:t>www.youtube.com/</a:t>
            </a:r>
            <a:r>
              <a:rPr lang="cs-CZ" sz="1800" dirty="0" err="1" smtClean="0">
                <a:hlinkClick r:id="rId10"/>
              </a:rPr>
              <a:t>watch?v</a:t>
            </a:r>
            <a:r>
              <a:rPr lang="cs-CZ" sz="1800" dirty="0" smtClean="0">
                <a:hlinkClick r:id="rId10"/>
              </a:rPr>
              <a:t>=Z_lNZ34IUMY</a:t>
            </a:r>
            <a:r>
              <a:rPr lang="cs-CZ" sz="1800" dirty="0"/>
              <a:t>; 20. 5. 2014</a:t>
            </a:r>
            <a:endParaRPr lang="cs-CZ" sz="1800" dirty="0" smtClean="0"/>
          </a:p>
          <a:p>
            <a:pPr marL="395478" indent="-285750">
              <a:buFontTx/>
              <a:buChar char="-"/>
            </a:pPr>
            <a:r>
              <a:rPr lang="cs-CZ" sz="1800" dirty="0">
                <a:hlinkClick r:id="rId11"/>
              </a:rPr>
              <a:t>https://</a:t>
            </a:r>
            <a:r>
              <a:rPr lang="cs-CZ" sz="1800" dirty="0" smtClean="0">
                <a:hlinkClick r:id="rId11"/>
              </a:rPr>
              <a:t>www.youtube.com/</a:t>
            </a:r>
            <a:r>
              <a:rPr lang="cs-CZ" sz="1800" dirty="0" err="1" smtClean="0">
                <a:hlinkClick r:id="rId11"/>
              </a:rPr>
              <a:t>watch?v</a:t>
            </a:r>
            <a:r>
              <a:rPr lang="cs-CZ" sz="1800" dirty="0" smtClean="0">
                <a:hlinkClick r:id="rId11"/>
              </a:rPr>
              <a:t>=Ld4BBPeqynA</a:t>
            </a:r>
            <a:r>
              <a:rPr lang="cs-CZ" sz="1800" dirty="0"/>
              <a:t>; 20. 5. 2014</a:t>
            </a:r>
            <a:endParaRPr lang="cs-CZ" sz="1800" dirty="0" smtClean="0"/>
          </a:p>
          <a:p>
            <a:pPr marL="395478" indent="-285750">
              <a:buFontTx/>
              <a:buChar char="-"/>
            </a:pPr>
            <a:r>
              <a:rPr lang="cs-CZ" sz="1800" dirty="0">
                <a:hlinkClick r:id="rId12"/>
              </a:rPr>
              <a:t>http://</a:t>
            </a:r>
            <a:r>
              <a:rPr lang="cs-CZ" sz="1800" dirty="0" smtClean="0">
                <a:hlinkClick r:id="rId12"/>
              </a:rPr>
              <a:t>cs.wikipedia.org/wiki/Zden%C4%9Bk_Fibich</a:t>
            </a:r>
            <a:r>
              <a:rPr lang="cs-CZ" sz="1800" dirty="0"/>
              <a:t>; 20. 5. 2014</a:t>
            </a:r>
          </a:p>
          <a:p>
            <a:pPr marL="395478" indent="-285750">
              <a:buFontTx/>
              <a:buChar char="-"/>
            </a:pPr>
            <a:r>
              <a:rPr lang="cs-CZ" sz="18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13"/>
              </a:rPr>
              <a:t>cs.wikipedia.org/wiki/Josef_Suk_star%C5%A1%C3%AD</a:t>
            </a:r>
            <a:r>
              <a:rPr lang="cs-CZ" sz="1800" dirty="0"/>
              <a:t>; 20. 5. 2014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395478" indent="-285750">
              <a:buFontTx/>
              <a:buChar char="-"/>
            </a:pPr>
            <a:r>
              <a:rPr lang="cs-CZ" sz="18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14"/>
              </a:rPr>
              <a:t>cs.wikipedia.org/wiki/Josef_Suk_mlad%C5%A1%C3%AD</a:t>
            </a:r>
            <a:r>
              <a:rPr lang="cs-CZ" sz="1800" dirty="0"/>
              <a:t>; 20. 5. 2014</a:t>
            </a:r>
            <a:endParaRPr lang="cs-CZ" sz="1800" dirty="0"/>
          </a:p>
          <a:p>
            <a:pPr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730</TotalTime>
  <Words>286</Words>
  <Application>Microsoft Office PowerPoint</Application>
  <PresentationFormat>Předvádění na obrazovce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Prezentace aplikace PowerPoint</vt:lpstr>
      <vt:lpstr>Hudba a slovo</vt:lpstr>
      <vt:lpstr>Hudba a slovo</vt:lpstr>
      <vt:lpstr>Hudba a slovo</vt:lpstr>
      <vt:lpstr>Hudba a slovo</vt:lpstr>
      <vt:lpstr>Hudba a slovo</vt:lpstr>
      <vt:lpstr>Hudba a slovo</vt:lpstr>
      <vt:lpstr>Zdroje: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Čenda</cp:lastModifiedBy>
  <cp:revision>201</cp:revision>
  <dcterms:created xsi:type="dcterms:W3CDTF">2013-09-12T16:15:38Z</dcterms:created>
  <dcterms:modified xsi:type="dcterms:W3CDTF">2014-07-30T19:25:38Z</dcterms:modified>
</cp:coreProperties>
</file>