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arel_Svoboda" TargetMode="External"/><Relationship Id="rId2" Type="http://schemas.openxmlformats.org/officeDocument/2006/relationships/hyperlink" Target="http://cs.wikipedia.org/wiki/Jind%C5%99ich_Brabe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Husa_na_prov%C3%A1zku" TargetMode="External"/><Relationship Id="rId4" Type="http://schemas.openxmlformats.org/officeDocument/2006/relationships/hyperlink" Target="http://cs.wikipedia.org/wiki/Hadivadl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ilos_Forman.jpg" TargetMode="External"/><Relationship Id="rId2" Type="http://schemas.openxmlformats.org/officeDocument/2006/relationships/hyperlink" Target="http://commons.wikimedia.org/wiki/File:Leonard_Bernstein_197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Chicago3_(MdB).jpg" TargetMode="External"/><Relationship Id="rId4" Type="http://schemas.openxmlformats.org/officeDocument/2006/relationships/hyperlink" Target="http://commons.wikimedia.org/wiki/File:AndrewLloydWebber3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Broadw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6wo2wpT2k" TargetMode="External"/><Relationship Id="rId2" Type="http://schemas.openxmlformats.org/officeDocument/2006/relationships/hyperlink" Target="http://cs.wikipedia.org/wiki/Leonard_Bernste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ilo%C5%A1_Forman" TargetMode="External"/><Relationship Id="rId2" Type="http://schemas.openxmlformats.org/officeDocument/2006/relationships/hyperlink" Target="http://cs.wikipedia.org/wiki/Vlasy_(muzik%C3%A1l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5QB93IxFK8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F2lwwxoQNU" TargetMode="External"/><Relationship Id="rId2" Type="http://schemas.openxmlformats.org/officeDocument/2006/relationships/hyperlink" Target="http://cs.wikipedia.org/wiki/Jesus_Christ_Supersta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starci+na+chmelu" TargetMode="External"/><Relationship Id="rId2" Type="http://schemas.openxmlformats.org/officeDocument/2006/relationships/hyperlink" Target="https://www.youtube.com/watch?v=bC0xJ4pXs8w&amp;list=PLu2S3kNVpGignY7LZIIR2KdToLToLq1N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o0zjaV9owY" TargetMode="External"/><Relationship Id="rId5" Type="http://schemas.openxmlformats.org/officeDocument/2006/relationships/hyperlink" Target="https://www.youtube.com/watch?v=GXks6_EQp8k" TargetMode="External"/><Relationship Id="rId4" Type="http://schemas.openxmlformats.org/officeDocument/2006/relationships/hyperlink" Target="https://www.youtube.com/results?search_query=kdyby+tis%C3%ADc+klarinetu+fil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2627784" y="5661248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339752" y="2276872"/>
            <a:ext cx="664923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Muzikál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Li24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12. 6.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2014, 7. 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7. ročníku.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Seznámení se s historií muzikálu. Nejznámější světové a české muzikály. Nejvýznamnější autoři, skladatelé. Ukázky z muzikálů.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Další zajímavosti kolem muzikálů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Jindřich Brabec</a:t>
            </a:r>
            <a:r>
              <a:rPr lang="cs-CZ" dirty="0" smtClean="0"/>
              <a:t> – v 70. a 80. letech nejplodnější český muzikálový hudební skladatel – přes 20 děl.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Další skladatelé: V. Zahradník, </a:t>
            </a:r>
            <a:r>
              <a:rPr lang="cs-CZ" dirty="0" smtClean="0">
                <a:hlinkClick r:id="rId3"/>
              </a:rPr>
              <a:t>K. Svoboda</a:t>
            </a:r>
            <a:r>
              <a:rPr lang="cs-CZ" dirty="0" smtClean="0"/>
              <a:t>, Z. Petr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Muzikály se hrály v brněnských divadlech </a:t>
            </a:r>
            <a:r>
              <a:rPr lang="cs-CZ" dirty="0" err="1" smtClean="0">
                <a:hlinkClick r:id="rId4"/>
              </a:rPr>
              <a:t>HaDivadlo</a:t>
            </a:r>
            <a:r>
              <a:rPr lang="cs-CZ" dirty="0" smtClean="0">
                <a:hlinkClick r:id="rId4"/>
              </a:rPr>
              <a:t> </a:t>
            </a:r>
            <a:r>
              <a:rPr lang="cs-CZ" dirty="0" smtClean="0"/>
              <a:t>a </a:t>
            </a:r>
            <a:r>
              <a:rPr lang="cs-CZ" dirty="0" smtClean="0">
                <a:hlinkClick r:id="rId5"/>
              </a:rPr>
              <a:t>Husa na provázku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Po roce 1990 se s muzikály doslova roztrhl pytel.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Dělaly se překlady slavných muzikálů, vznikaly nové…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Vlasy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Jesus</a:t>
            </a:r>
            <a:r>
              <a:rPr lang="cs-CZ" dirty="0" smtClean="0"/>
              <a:t> Christ Superstar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Krysař (Daniel Landa)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Dracula</a:t>
            </a:r>
            <a:r>
              <a:rPr lang="cs-CZ" dirty="0" smtClean="0"/>
              <a:t> [</a:t>
            </a:r>
            <a:r>
              <a:rPr lang="cs-CZ" dirty="0" err="1" smtClean="0"/>
              <a:t>drákula</a:t>
            </a:r>
            <a:r>
              <a:rPr lang="cs-CZ" dirty="0" smtClean="0"/>
              <a:t>] (Karel Svoboda, Z. Borovec…)</a:t>
            </a:r>
          </a:p>
        </p:txBody>
      </p:sp>
    </p:spTree>
    <p:extLst>
      <p:ext uri="{BB962C8B-B14F-4D97-AF65-F5344CB8AC3E}">
        <p14:creationId xmlns:p14="http://schemas.microsoft.com/office/powerpoint/2010/main" val="32405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91264" cy="518457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sz="1600" dirty="0" smtClean="0"/>
              <a:t>- 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</a:t>
            </a:r>
            <a:r>
              <a:rPr lang="cs-CZ" sz="1600" i="1" dirty="0" smtClean="0"/>
              <a:t>7. </a:t>
            </a:r>
            <a:r>
              <a:rPr lang="cs-CZ" sz="1600" i="1" dirty="0"/>
              <a:t>ročník základní školy</a:t>
            </a:r>
            <a:r>
              <a:rPr lang="cs-CZ" sz="1600" dirty="0"/>
              <a:t>. </a:t>
            </a:r>
            <a:r>
              <a:rPr lang="cs-CZ" sz="1600" dirty="0" smtClean="0"/>
              <a:t>2. </a:t>
            </a:r>
            <a:r>
              <a:rPr lang="cs-CZ" sz="1600" dirty="0"/>
              <a:t>vyd. Praha: SPN - pedagogické nakladatelství, </a:t>
            </a:r>
            <a:r>
              <a:rPr lang="cs-CZ" sz="1600" dirty="0" smtClean="0"/>
              <a:t>2005, 152 </a:t>
            </a:r>
            <a:r>
              <a:rPr lang="cs-CZ" sz="1600" dirty="0"/>
              <a:t>s. ISBN </a:t>
            </a:r>
            <a:r>
              <a:rPr lang="cs-CZ" sz="1600" dirty="0" smtClean="0"/>
              <a:t>80-7235-297-0.</a:t>
            </a:r>
            <a:endParaRPr lang="cs-CZ" sz="1600" dirty="0"/>
          </a:p>
          <a:p>
            <a:pPr marL="109728" indent="0">
              <a:buNone/>
            </a:pPr>
            <a:r>
              <a:rPr lang="cs-CZ" sz="1600" dirty="0" smtClean="0"/>
              <a:t>- „</a:t>
            </a:r>
            <a:r>
              <a:rPr lang="cs-CZ" sz="1600" dirty="0"/>
              <a:t>Leonard </a:t>
            </a:r>
            <a:r>
              <a:rPr lang="cs-CZ" sz="1600" dirty="0" err="1"/>
              <a:t>Bernstein</a:t>
            </a:r>
            <a:r>
              <a:rPr lang="cs-CZ" sz="1600" dirty="0"/>
              <a:t> 1971“ od </a:t>
            </a:r>
            <a:r>
              <a:rPr lang="cs-CZ" sz="1600" dirty="0" err="1"/>
              <a:t>Marion</a:t>
            </a:r>
            <a:r>
              <a:rPr lang="cs-CZ" sz="1600" dirty="0"/>
              <a:t> S. </a:t>
            </a:r>
            <a:r>
              <a:rPr lang="cs-CZ" sz="1600" dirty="0" err="1"/>
              <a:t>Trikosko</a:t>
            </a:r>
            <a:r>
              <a:rPr lang="cs-CZ" sz="1600" dirty="0"/>
              <a:t> – Tento image je dostupný v oddělení </a:t>
            </a:r>
            <a:r>
              <a:rPr lang="cs-CZ" sz="1600" dirty="0" err="1"/>
              <a:t>Prints</a:t>
            </a:r>
            <a:r>
              <a:rPr lang="cs-CZ" sz="1600" dirty="0"/>
              <a:t> and </a:t>
            </a:r>
            <a:r>
              <a:rPr lang="cs-CZ" sz="1600" dirty="0" err="1"/>
              <a:t>Photographs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 americké Knihovny Kongresu pod digitálním ID ppmsc.03255.Toto oznámení neurčuje autorská práva tohoto souboru. Stále je vyžadován běžný popisek licence. Pro další informace viz </a:t>
            </a:r>
            <a:r>
              <a:rPr lang="cs-CZ" sz="1600" dirty="0" err="1"/>
              <a:t>Commons:Licencování</a:t>
            </a:r>
            <a:r>
              <a:rPr lang="cs-CZ" sz="1600" dirty="0"/>
              <a:t>.</a:t>
            </a:r>
            <a:r>
              <a:rPr lang="ar-AE" sz="1600" dirty="0"/>
              <a:t>العربية | </a:t>
            </a:r>
            <a:r>
              <a:rPr lang="cs-CZ" sz="1600" dirty="0"/>
              <a:t>čeština | </a:t>
            </a:r>
            <a:r>
              <a:rPr lang="cs-CZ" sz="1600" dirty="0" err="1"/>
              <a:t>Deutsch</a:t>
            </a:r>
            <a:r>
              <a:rPr lang="cs-CZ" sz="1600" dirty="0"/>
              <a:t> | </a:t>
            </a:r>
            <a:r>
              <a:rPr lang="cs-CZ" sz="1600" dirty="0" err="1"/>
              <a:t>English</a:t>
            </a:r>
            <a:r>
              <a:rPr lang="cs-CZ" sz="1600" dirty="0"/>
              <a:t> | </a:t>
            </a:r>
            <a:r>
              <a:rPr lang="cs-CZ" sz="1600" dirty="0" err="1"/>
              <a:t>español</a:t>
            </a:r>
            <a:r>
              <a:rPr lang="cs-CZ" sz="1600" dirty="0"/>
              <a:t> | </a:t>
            </a:r>
            <a:r>
              <a:rPr lang="ar-AE" sz="1600" dirty="0"/>
              <a:t>فارسی | </a:t>
            </a:r>
            <a:r>
              <a:rPr lang="cs-CZ" sz="1600" dirty="0" err="1"/>
              <a:t>suomi</a:t>
            </a:r>
            <a:r>
              <a:rPr lang="cs-CZ" sz="1600" dirty="0"/>
              <a:t> | </a:t>
            </a:r>
            <a:r>
              <a:rPr lang="cs-CZ" sz="1600" dirty="0" err="1"/>
              <a:t>français</a:t>
            </a:r>
            <a:r>
              <a:rPr lang="cs-CZ" sz="1600" dirty="0"/>
              <a:t> | </a:t>
            </a:r>
            <a:r>
              <a:rPr lang="cs-CZ" sz="1600" dirty="0" err="1"/>
              <a:t>magyar</a:t>
            </a:r>
            <a:r>
              <a:rPr lang="cs-CZ" sz="1600" dirty="0"/>
              <a:t> | </a:t>
            </a:r>
            <a:r>
              <a:rPr lang="cs-CZ" sz="1600" dirty="0" err="1"/>
              <a:t>italiano</a:t>
            </a:r>
            <a:r>
              <a:rPr lang="cs-CZ" sz="1600" dirty="0"/>
              <a:t> | </a:t>
            </a:r>
            <a:r>
              <a:rPr lang="az-Cyrl-AZ" sz="1600" dirty="0"/>
              <a:t>македонски | </a:t>
            </a:r>
            <a:r>
              <a:rPr lang="ml-IN" sz="1600" dirty="0"/>
              <a:t>മലയാളം | </a:t>
            </a:r>
            <a:r>
              <a:rPr lang="cs-CZ" sz="1600" dirty="0" err="1"/>
              <a:t>Nederlands</a:t>
            </a:r>
            <a:r>
              <a:rPr lang="cs-CZ" sz="1600" dirty="0"/>
              <a:t> | </a:t>
            </a:r>
            <a:r>
              <a:rPr lang="cs-CZ" sz="1600" dirty="0" err="1"/>
              <a:t>polski</a:t>
            </a:r>
            <a:r>
              <a:rPr lang="cs-CZ" sz="1600" dirty="0"/>
              <a:t> | </a:t>
            </a:r>
            <a:r>
              <a:rPr lang="cs-CZ" sz="1600" dirty="0" err="1"/>
              <a:t>português</a:t>
            </a:r>
            <a:r>
              <a:rPr lang="cs-CZ" sz="1600" dirty="0"/>
              <a:t> | </a:t>
            </a:r>
            <a:r>
              <a:rPr lang="az-Cyrl-AZ" sz="1600" dirty="0"/>
              <a:t>русский | </a:t>
            </a:r>
            <a:r>
              <a:rPr lang="cs-CZ" sz="1600" dirty="0" err="1"/>
              <a:t>slovenčina</a:t>
            </a:r>
            <a:r>
              <a:rPr lang="cs-CZ" sz="1600" dirty="0"/>
              <a:t> | </a:t>
            </a:r>
            <a:r>
              <a:rPr lang="cs-CZ" sz="1600" dirty="0" err="1"/>
              <a:t>slovenščina</a:t>
            </a:r>
            <a:r>
              <a:rPr lang="cs-CZ" sz="1600" dirty="0"/>
              <a:t> | </a:t>
            </a:r>
            <a:r>
              <a:rPr lang="cs-CZ" sz="1600" dirty="0" err="1"/>
              <a:t>Türkçe</a:t>
            </a:r>
            <a:r>
              <a:rPr lang="cs-CZ" sz="1600" dirty="0"/>
              <a:t> | </a:t>
            </a:r>
            <a:r>
              <a:rPr lang="ja-JP" altLang="en-US" sz="1600" dirty="0"/>
              <a:t>中文 </a:t>
            </a:r>
            <a:r>
              <a:rPr lang="en-US" altLang="ja-JP" sz="1600" dirty="0"/>
              <a:t>| </a:t>
            </a:r>
            <a:r>
              <a:rPr lang="ja-JP" altLang="en-US" sz="1600" dirty="0"/>
              <a:t>中文（简体）‎ </a:t>
            </a:r>
            <a:r>
              <a:rPr lang="en-US" altLang="ja-JP" sz="1600" dirty="0"/>
              <a:t>| </a:t>
            </a:r>
            <a:r>
              <a:rPr lang="ja-JP" altLang="en-US" sz="1600" dirty="0"/>
              <a:t>中文（繁體）‎ </a:t>
            </a:r>
            <a:r>
              <a:rPr lang="en-US" altLang="ja-JP" sz="1600" dirty="0"/>
              <a:t>| +/−. </a:t>
            </a:r>
            <a:r>
              <a:rPr lang="cs-CZ" sz="1600" dirty="0"/>
              <a:t>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commons.wikimedia.org/wiki/File:Leonard_Bernstein_1971.jpg#mediaviewer/Soubor:Leonard_Bernstein_1971.jpg</a:t>
            </a:r>
            <a:r>
              <a:rPr lang="cs-CZ" sz="1600" dirty="0" smtClean="0"/>
              <a:t>; 1. 6. 2014</a:t>
            </a:r>
          </a:p>
          <a:p>
            <a:pPr marL="109728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„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Milos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Forman“ od che(Prosím uvádět jako „Petr Novák, Wikipedie“, pokud toto užijete mimo projekty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Wikimedia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.) – Vlastní dílo. Licencováno pod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Attribution-Share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Alike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3.0 via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Wikimedia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commons.wikimedia.org/wiki/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File:Milos_Forman.jpg#mediaviewer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Soubor:Milos_Forman.jpg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; 1. 6. 2014</a:t>
            </a:r>
          </a:p>
          <a:p>
            <a:pPr marL="109728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"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AndrewLloydWebber3" by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Tracey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Nolan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Toronto,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LALW - B&amp;W.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Licensed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Attribution-Share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Alike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2.0 via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Wikimedia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commons.wikimedia.org/wiki/File:AndrewLloydWebber3.png#mediaviewer/File:AndrewLloydWebber3.png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; 1. 6.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marL="109728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„Chicago3 (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MdB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)“ od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Jef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Kratochvil – http://www.mdb.cz/galerie-4/?galerie=175. Licencováno pod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Attribution-Share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Alike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3.0-cz via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Wikimedia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http://commons.wikimedia.org/wiki/File:Chicago3_(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  <a:hlinkClick r:id="rId5"/>
              </a:rPr>
              <a:t>MdB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).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  <a:hlinkClick r:id="rId5"/>
              </a:rPr>
              <a:t>jpg#mediaviewer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/Soubor:Chicago3_(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  <a:hlinkClick r:id="rId5"/>
              </a:rPr>
              <a:t>MdB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).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jpg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; 1. 6. 2014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Muzikál je v dnešní době velmi populární.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Kloubí se zde divadlo, tanec, zpěv a hudba.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Zpravidla v něm dominuje láska…</a:t>
            </a:r>
          </a:p>
        </p:txBody>
      </p:sp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Muzikál vznikl v uměleckém prostředí newyorské </a:t>
            </a:r>
            <a:r>
              <a:rPr lang="cs-CZ" dirty="0" smtClean="0">
                <a:hlinkClick r:id="rId2"/>
              </a:rPr>
              <a:t>Broadwaye </a:t>
            </a:r>
            <a:r>
              <a:rPr lang="cs-CZ" dirty="0" smtClean="0"/>
              <a:t>[</a:t>
            </a:r>
            <a:r>
              <a:rPr lang="cs-CZ" dirty="0" err="1" smtClean="0"/>
              <a:t>brodveje</a:t>
            </a:r>
            <a:r>
              <a:rPr lang="cs-CZ" dirty="0" smtClean="0"/>
              <a:t>] – čtvrť zasvěcená divadlu.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Navazoval na lidové kabaretní divadlo, hudební revue, částečně i na operu.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Muzikál je divadelní hra, ve které hraje velkou roli moderní populární hudba.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Písničky posouvají a komentují děj.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Součástí jsou časté taneční scény.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Své místo má i činohra.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Celá hra se odehrává v atraktivně osvětlených bohatých kulisách.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02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Muzikálový herec musí…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být dobrý zpěvák;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umět dobře tančit;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být dobrým hercem.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24944"/>
            <a:ext cx="4177592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Děj muzikálů…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nebývá zpravidla příliš složitý;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jeho základem je často „love story“ (milostný příběh);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podle okolností končí buď šťastně nebo tragicky;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některé muzikály si všímají sociálních problémů;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přepracovávají se i klasické divadelní hry.</a:t>
            </a:r>
          </a:p>
        </p:txBody>
      </p:sp>
    </p:spTree>
    <p:extLst>
      <p:ext uri="{BB962C8B-B14F-4D97-AF65-F5344CB8AC3E}">
        <p14:creationId xmlns:p14="http://schemas.microsoft.com/office/powerpoint/2010/main" val="41538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První muzikály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V roce 1927 měla premiéru hra </a:t>
            </a:r>
            <a:r>
              <a:rPr lang="cs-CZ" b="1" dirty="0" smtClean="0"/>
              <a:t>Loď komediantů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Je považována za první muzikál!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Do muzikálů začala pronikat i jazzová [džezová] hudba.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hlinkClick r:id="rId2"/>
              </a:rPr>
              <a:t>Leonard </a:t>
            </a:r>
            <a:r>
              <a:rPr lang="cs-CZ" dirty="0" err="1" smtClean="0">
                <a:hlinkClick r:id="rId2"/>
              </a:rPr>
              <a:t>Bernstein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a jeho </a:t>
            </a:r>
            <a:r>
              <a:rPr lang="cs-CZ" b="1" dirty="0" err="1" smtClean="0"/>
              <a:t>West</a:t>
            </a:r>
            <a:r>
              <a:rPr lang="cs-CZ" b="1" dirty="0" smtClean="0"/>
              <a:t> </a:t>
            </a:r>
            <a:r>
              <a:rPr lang="cs-CZ" b="1" dirty="0" err="1" smtClean="0"/>
              <a:t>Side</a:t>
            </a:r>
            <a:r>
              <a:rPr lang="cs-CZ" b="1" dirty="0" smtClean="0"/>
              <a:t> Story </a:t>
            </a:r>
            <a:r>
              <a:rPr lang="cs-CZ" dirty="0" smtClean="0"/>
              <a:t>(1957)</a:t>
            </a:r>
            <a:br>
              <a:rPr lang="cs-CZ" dirty="0" smtClean="0"/>
            </a:br>
            <a:r>
              <a:rPr lang="cs-CZ" dirty="0" smtClean="0"/>
              <a:t>Do tehdejší Ameriky byl přenesen příběh Romea a Julie od W. Shakespeara [</a:t>
            </a:r>
            <a:r>
              <a:rPr lang="cs-CZ" dirty="0" err="1" smtClean="0"/>
              <a:t>šejkspíra</a:t>
            </a:r>
            <a:r>
              <a:rPr lang="cs-CZ" dirty="0" smtClean="0"/>
              <a:t>]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Ukázku si můžete poslechnout</a:t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ZDE</a:t>
            </a:r>
            <a:r>
              <a:rPr lang="cs-CZ" dirty="0" smtClean="0"/>
              <a:t>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17032"/>
            <a:ext cx="1809338" cy="2736304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415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Další muzikály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Atmosféru USA druhé poloviny 60. let (válka ve Vietnamu) zachycoval muzikál </a:t>
            </a:r>
            <a:r>
              <a:rPr lang="cs-CZ" b="1" dirty="0" err="1" smtClean="0">
                <a:hlinkClick r:id="rId2"/>
              </a:rPr>
              <a:t>Hair</a:t>
            </a:r>
            <a:r>
              <a:rPr lang="cs-CZ" dirty="0" smtClean="0"/>
              <a:t> [</a:t>
            </a:r>
            <a:r>
              <a:rPr lang="cs-CZ" dirty="0" err="1" smtClean="0"/>
              <a:t>hér</a:t>
            </a:r>
            <a:r>
              <a:rPr lang="cs-CZ" dirty="0" smtClean="0"/>
              <a:t>] – </a:t>
            </a:r>
            <a:r>
              <a:rPr lang="cs-CZ" b="1" dirty="0" smtClean="0"/>
              <a:t>Vlasy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Autory byli G. </a:t>
            </a:r>
            <a:r>
              <a:rPr lang="cs-CZ" dirty="0" err="1" smtClean="0"/>
              <a:t>Ragni</a:t>
            </a:r>
            <a:r>
              <a:rPr lang="cs-CZ" dirty="0" smtClean="0"/>
              <a:t>, J. </a:t>
            </a:r>
            <a:r>
              <a:rPr lang="cs-CZ" dirty="0" err="1" smtClean="0"/>
              <a:t>Radoa</a:t>
            </a:r>
            <a:r>
              <a:rPr lang="cs-CZ" dirty="0" smtClean="0"/>
              <a:t> a G. </a:t>
            </a:r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Dermota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Psal se rok 1968.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Později jej zfilmoval český režisér </a:t>
            </a:r>
            <a:r>
              <a:rPr lang="cs-CZ" dirty="0" smtClean="0">
                <a:hlinkClick r:id="rId3"/>
              </a:rPr>
              <a:t>Miloš Forman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Ukázku si můžete poslechnout</a:t>
            </a:r>
            <a:br>
              <a:rPr lang="cs-CZ" dirty="0" smtClean="0"/>
            </a:br>
            <a:r>
              <a:rPr lang="cs-CZ" dirty="0" smtClean="0">
                <a:hlinkClick r:id="rId4"/>
              </a:rPr>
              <a:t>ZDE</a:t>
            </a:r>
            <a:r>
              <a:rPr lang="cs-CZ" dirty="0" smtClean="0"/>
              <a:t>!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33056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Další muzikály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 roce 1971 měl premiéru film</a:t>
            </a:r>
            <a:br>
              <a:rPr lang="cs-CZ" dirty="0" smtClean="0"/>
            </a:br>
            <a:r>
              <a:rPr lang="cs-CZ" b="1" dirty="0" err="1" smtClean="0">
                <a:hlinkClick r:id="rId2"/>
              </a:rPr>
              <a:t>Jesus</a:t>
            </a:r>
            <a:r>
              <a:rPr lang="cs-CZ" b="1" dirty="0" smtClean="0">
                <a:hlinkClick r:id="rId2"/>
              </a:rPr>
              <a:t> Christ Superstar</a:t>
            </a:r>
            <a:r>
              <a:rPr lang="cs-CZ" dirty="0" smtClean="0"/>
              <a:t> [</a:t>
            </a:r>
            <a:r>
              <a:rPr lang="cs-CZ" dirty="0" err="1" smtClean="0"/>
              <a:t>džízs</a:t>
            </a:r>
            <a:r>
              <a:rPr lang="cs-CZ" dirty="0" smtClean="0"/>
              <a:t> </a:t>
            </a:r>
            <a:r>
              <a:rPr lang="cs-CZ" dirty="0" err="1" smtClean="0"/>
              <a:t>krajst</a:t>
            </a:r>
            <a:r>
              <a:rPr lang="cs-CZ" dirty="0" smtClean="0"/>
              <a:t> </a:t>
            </a:r>
            <a:r>
              <a:rPr lang="cs-CZ" dirty="0" err="1" smtClean="0"/>
              <a:t>suprstár</a:t>
            </a:r>
            <a:r>
              <a:rPr lang="cs-CZ" dirty="0" smtClean="0"/>
              <a:t>]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Toto dílo je někdy označováno jako rocková opera.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Setkáváme se s nejúspěšnějším autorem 20. století </a:t>
            </a:r>
            <a:r>
              <a:rPr lang="cs-CZ" b="1" dirty="0" smtClean="0"/>
              <a:t>Andrewem </a:t>
            </a:r>
            <a:r>
              <a:rPr lang="cs-CZ" b="1" dirty="0" err="1" smtClean="0"/>
              <a:t>Lloydem</a:t>
            </a:r>
            <a:r>
              <a:rPr lang="cs-CZ" b="1" dirty="0" smtClean="0"/>
              <a:t> Weberem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Další jeho díla jsou Evita, </a:t>
            </a:r>
            <a:r>
              <a:rPr lang="cs-CZ" dirty="0" err="1" smtClean="0"/>
              <a:t>Cats</a:t>
            </a:r>
            <a:r>
              <a:rPr lang="cs-CZ" dirty="0" smtClean="0"/>
              <a:t> (Kočky), Fantom opery.</a:t>
            </a: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Ukázku si můžete</a:t>
            </a:r>
            <a:br>
              <a:rPr lang="cs-CZ" dirty="0" smtClean="0"/>
            </a:br>
            <a:r>
              <a:rPr lang="cs-CZ" dirty="0" smtClean="0"/>
              <a:t>poslechnout</a:t>
            </a:r>
            <a:r>
              <a:rPr lang="cs-CZ" dirty="0"/>
              <a:t> </a:t>
            </a:r>
            <a:r>
              <a:rPr lang="cs-CZ" dirty="0" smtClean="0">
                <a:hlinkClick r:id="rId3"/>
              </a:rPr>
              <a:t>ZDE</a:t>
            </a:r>
            <a:r>
              <a:rPr lang="cs-CZ" dirty="0" smtClean="0"/>
              <a:t>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4149080"/>
            <a:ext cx="3606551" cy="215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muzikál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České muzikály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Objevují se po 2. světové válce.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Asi prvním představením v roce 1947 byl</a:t>
            </a:r>
            <a:br>
              <a:rPr lang="cs-CZ" dirty="0" smtClean="0"/>
            </a:br>
            <a:r>
              <a:rPr lang="cs-CZ" b="1" dirty="0" smtClean="0"/>
              <a:t>Divotvorný hrnec </a:t>
            </a:r>
            <a:r>
              <a:rPr lang="cs-CZ" dirty="0" smtClean="0">
                <a:hlinkClick r:id="rId2"/>
              </a:rPr>
              <a:t>(video)</a:t>
            </a:r>
            <a:r>
              <a:rPr lang="cs-CZ" b="1" dirty="0" smtClean="0"/>
              <a:t> </a:t>
            </a:r>
            <a:r>
              <a:rPr lang="cs-CZ" dirty="0" smtClean="0"/>
              <a:t>– z Ameriky jej přivezli Jiří Voskovec a Jan Werich.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První český filmový muzikál se jmenoval</a:t>
            </a:r>
            <a:br>
              <a:rPr lang="cs-CZ" dirty="0" smtClean="0"/>
            </a:br>
            <a:r>
              <a:rPr lang="cs-CZ" b="1" dirty="0" smtClean="0"/>
              <a:t>Starci na chmelu </a:t>
            </a:r>
            <a:r>
              <a:rPr lang="cs-CZ" dirty="0" smtClean="0">
                <a:hlinkClick r:id="rId3"/>
              </a:rPr>
              <a:t>(videa)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Další jmenujme </a:t>
            </a:r>
            <a:r>
              <a:rPr lang="cs-CZ" b="1" dirty="0" smtClean="0"/>
              <a:t>Kdyby tisíc klarinetů </a:t>
            </a:r>
            <a:r>
              <a:rPr lang="cs-CZ" dirty="0" smtClean="0">
                <a:hlinkClick r:id="rId4"/>
              </a:rPr>
              <a:t>(videa)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Balada pro banditu</a:t>
            </a:r>
            <a:r>
              <a:rPr lang="cs-CZ" dirty="0" smtClean="0"/>
              <a:t> </a:t>
            </a:r>
            <a:r>
              <a:rPr lang="cs-CZ" dirty="0" smtClean="0">
                <a:hlinkClick r:id="rId5"/>
              </a:rPr>
              <a:t>(video)</a:t>
            </a: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Poslechněme si píseň z muzikálu Starci na chmelu – </a:t>
            </a:r>
            <a:r>
              <a:rPr lang="cs-CZ" dirty="0" smtClean="0">
                <a:hlinkClick r:id="rId6"/>
              </a:rPr>
              <a:t>Milenci v texaskách</a:t>
            </a:r>
            <a:r>
              <a:rPr lang="cs-CZ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17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919</TotalTime>
  <Words>652</Words>
  <Application>Microsoft Office PowerPoint</Application>
  <PresentationFormat>Předvádění na obrazovce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Prezentace aplikace PowerPoint</vt:lpstr>
      <vt:lpstr>muzikál</vt:lpstr>
      <vt:lpstr>muzikál</vt:lpstr>
      <vt:lpstr>muzikál</vt:lpstr>
      <vt:lpstr>muzikál</vt:lpstr>
      <vt:lpstr>muzikál</vt:lpstr>
      <vt:lpstr>muzikál</vt:lpstr>
      <vt:lpstr>muzikál</vt:lpstr>
      <vt:lpstr>muzikál</vt:lpstr>
      <vt:lpstr>muzikál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231</cp:revision>
  <dcterms:created xsi:type="dcterms:W3CDTF">2013-09-12T16:15:38Z</dcterms:created>
  <dcterms:modified xsi:type="dcterms:W3CDTF">2014-07-30T15:37:36Z</dcterms:modified>
</cp:coreProperties>
</file>